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8"/>
  </p:notesMasterIdLst>
  <p:sldIdLst>
    <p:sldId id="256" r:id="rId2"/>
    <p:sldId id="667" r:id="rId3"/>
    <p:sldId id="659" r:id="rId4"/>
    <p:sldId id="660" r:id="rId5"/>
    <p:sldId id="661" r:id="rId6"/>
    <p:sldId id="662" r:id="rId7"/>
    <p:sldId id="636" r:id="rId8"/>
    <p:sldId id="637" r:id="rId9"/>
    <p:sldId id="658" r:id="rId10"/>
    <p:sldId id="641" r:id="rId11"/>
    <p:sldId id="645" r:id="rId12"/>
    <p:sldId id="646" r:id="rId13"/>
    <p:sldId id="647" r:id="rId14"/>
    <p:sldId id="648" r:id="rId15"/>
    <p:sldId id="649" r:id="rId16"/>
    <p:sldId id="663" r:id="rId17"/>
    <p:sldId id="664" r:id="rId18"/>
    <p:sldId id="651" r:id="rId19"/>
    <p:sldId id="653" r:id="rId20"/>
    <p:sldId id="652" r:id="rId21"/>
    <p:sldId id="657" r:id="rId22"/>
    <p:sldId id="665" r:id="rId23"/>
    <p:sldId id="666" r:id="rId24"/>
    <p:sldId id="654" r:id="rId25"/>
    <p:sldId id="655" r:id="rId26"/>
    <p:sldId id="656" r:id="rId2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B050"/>
    <a:srgbClr val="FEF0E4"/>
    <a:srgbClr val="9BBB59"/>
    <a:srgbClr val="FCDDCF"/>
    <a:srgbClr val="D0D8E8"/>
    <a:srgbClr val="FFFFFF"/>
    <a:srgbClr val="95B3D7"/>
    <a:srgbClr val="9DE68C"/>
    <a:srgbClr val="C2F6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89155" autoAdjust="0"/>
  </p:normalViewPr>
  <p:slideViewPr>
    <p:cSldViewPr>
      <p:cViewPr varScale="1">
        <p:scale>
          <a:sx n="131" d="100"/>
          <a:sy n="131" d="100"/>
        </p:scale>
        <p:origin x="1368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there are absolutely people writing huge things in bash, like installers and stuff. it’s… kind of nightmarish </a:t>
            </a:r>
            <a:r>
              <a:rPr lang="en-US" dirty="0" err="1"/>
              <a:t>tbh</a:t>
            </a:r>
            <a:r>
              <a:rPr 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dirty="0"/>
              <a:t>bash is kind of from another era, when expectations for how “scripting languages” worked were pretty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116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that diagram from slide 8 with </a:t>
            </a:r>
            <a:r>
              <a:rPr lang="en-US" dirty="0" err="1"/>
              <a:t>one.c</a:t>
            </a:r>
            <a:r>
              <a:rPr lang="en-US" dirty="0"/>
              <a:t>, </a:t>
            </a:r>
            <a:r>
              <a:rPr lang="en-US" dirty="0" err="1"/>
              <a:t>two.c</a:t>
            </a:r>
            <a:r>
              <a:rPr lang="en-US" dirty="0"/>
              <a:t> and </a:t>
            </a:r>
            <a:r>
              <a:rPr lang="en-US" dirty="0" err="1"/>
              <a:t>three.c</a:t>
            </a:r>
            <a:r>
              <a:rPr lang="en-US" dirty="0"/>
              <a:t>. but this time, since we only changed </a:t>
            </a:r>
            <a:r>
              <a:rPr lang="en-US" dirty="0" err="1"/>
              <a:t>one.c</a:t>
            </a:r>
            <a:r>
              <a:rPr lang="en-US" dirty="0"/>
              <a:t>, we only have to compile that, and then we can link </a:t>
            </a:r>
            <a:r>
              <a:rPr lang="en-US" dirty="0" err="1"/>
              <a:t>one.o</a:t>
            </a:r>
            <a:r>
              <a:rPr lang="en-US" dirty="0"/>
              <a:t> with the old </a:t>
            </a:r>
            <a:r>
              <a:rPr lang="en-US" dirty="0" err="1"/>
              <a:t>two.o</a:t>
            </a:r>
            <a:r>
              <a:rPr lang="en-US" dirty="0"/>
              <a:t> and </a:t>
            </a:r>
            <a:r>
              <a:rPr lang="en-US" dirty="0" err="1"/>
              <a:t>three.o</a:t>
            </a:r>
            <a:r>
              <a:rPr lang="en-US" dirty="0"/>
              <a:t> we still have.]</a:t>
            </a:r>
          </a:p>
          <a:p>
            <a:endParaRPr lang="en-US" dirty="0"/>
          </a:p>
          <a:p>
            <a:r>
              <a:rPr lang="en-US" dirty="0"/>
              <a:t>- this is basically a necessity for anything bigger</a:t>
            </a:r>
            <a:r>
              <a:rPr lang="en-US" baseline="0" dirty="0"/>
              <a:t> than the tiniest toy programs.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00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they're super flexible, is what I'm saying.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2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same diagram as slide 8, but now the arrows flip to point the opposite direction to show </a:t>
            </a:r>
            <a:r>
              <a:rPr lang="en-US" i="1" dirty="0"/>
              <a:t>dependencies.</a:t>
            </a:r>
            <a:r>
              <a:rPr lang="en-US" i="0" dirty="0"/>
              <a:t> the executable depends on the linking step. the linking step depends on the three object files, etc.]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7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[diagram: nothing that isn't said in the text.]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/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- well, you describe "how" but only as parts of "what" declarations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- the</a:t>
            </a:r>
            <a:r>
              <a:rPr lang="en-US" sz="1400" baseline="0" dirty="0"/>
              <a:t> counterpart of declarative is </a:t>
            </a:r>
            <a:r>
              <a:rPr lang="en-US" sz="1400" b="1" baseline="0" dirty="0"/>
              <a:t>imperative</a:t>
            </a:r>
            <a:r>
              <a:rPr lang="en-US" sz="1400" b="0" baseline="0" dirty="0"/>
              <a:t> </a:t>
            </a:r>
            <a:r>
              <a:rPr lang="mr-IN" sz="1400" b="0" baseline="0" dirty="0"/>
              <a:t>–</a:t>
            </a:r>
            <a:r>
              <a:rPr lang="en-US" sz="1400" b="0" baseline="0" dirty="0"/>
              <a:t> you describe how, step-by-step, rather than what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baseline="0" dirty="0"/>
              <a:t>	- all the languages you are likely to have encountered so far fall into this category.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2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those c and h files from slide 10.]</a:t>
            </a:r>
          </a:p>
          <a:p>
            <a:endParaRPr lang="en-US" dirty="0"/>
          </a:p>
          <a:p>
            <a:r>
              <a:rPr lang="en-US" dirty="0"/>
              <a:t>- it</a:t>
            </a:r>
            <a:r>
              <a:rPr lang="en-US" baseline="0" dirty="0"/>
              <a:t> knows the dependencies because </a:t>
            </a:r>
            <a:r>
              <a:rPr lang="en-US" b="1" baseline="0" dirty="0" err="1"/>
              <a:t>gcc</a:t>
            </a:r>
            <a:r>
              <a:rPr lang="en-US" b="0" baseline="0" dirty="0"/>
              <a:t> has options for extracting the dependencies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7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your text editor's syntax highlighter will take care of the tabs for you, probably.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309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[$@ looks like a dollar sign followed by an archery target…]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2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file "</a:t>
            </a:r>
            <a:r>
              <a:rPr lang="en-US" dirty="0" err="1"/>
              <a:t>program.c</a:t>
            </a:r>
            <a:r>
              <a:rPr lang="en-US" dirty="0"/>
              <a:t>" uses #include to include "</a:t>
            </a:r>
            <a:r>
              <a:rPr lang="en-US" dirty="0" err="1"/>
              <a:t>myheader.h</a:t>
            </a:r>
            <a:r>
              <a:rPr lang="en-US" dirty="0"/>
              <a:t>." by doing so, it's like you just copied and pasted the contents of "</a:t>
            </a:r>
            <a:r>
              <a:rPr lang="en-US" dirty="0" err="1"/>
              <a:t>myheader.h</a:t>
            </a:r>
            <a:r>
              <a:rPr lang="en-US" dirty="0"/>
              <a:t>" into "</a:t>
            </a:r>
            <a:r>
              <a:rPr lang="en-US" dirty="0" err="1"/>
              <a:t>program.c</a:t>
            </a:r>
            <a:r>
              <a:rPr lang="en-US" dirty="0"/>
              <a:t>".]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48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</a:t>
            </a:r>
            <a:r>
              <a:rPr lang="en-US" dirty="0" err="1"/>
              <a:t>one.c</a:t>
            </a:r>
            <a:r>
              <a:rPr lang="en-US" dirty="0"/>
              <a:t>, </a:t>
            </a:r>
            <a:r>
              <a:rPr lang="en-US" dirty="0" err="1"/>
              <a:t>two.c</a:t>
            </a:r>
            <a:r>
              <a:rPr lang="en-US" dirty="0"/>
              <a:t>, and </a:t>
            </a:r>
            <a:r>
              <a:rPr lang="en-US" dirty="0" err="1"/>
              <a:t>three.c</a:t>
            </a:r>
            <a:r>
              <a:rPr lang="en-US" dirty="0"/>
              <a:t> are part of the same program. we have to compile each one to get </a:t>
            </a:r>
            <a:r>
              <a:rPr lang="en-US" dirty="0" err="1"/>
              <a:t>one.o</a:t>
            </a:r>
            <a:r>
              <a:rPr lang="en-US" dirty="0"/>
              <a:t>, </a:t>
            </a:r>
            <a:r>
              <a:rPr lang="en-US" dirty="0" err="1"/>
              <a:t>two.o</a:t>
            </a:r>
            <a:r>
              <a:rPr lang="en-US" dirty="0"/>
              <a:t>, and </a:t>
            </a:r>
            <a:r>
              <a:rPr lang="en-US" dirty="0" err="1"/>
              <a:t>three.o</a:t>
            </a:r>
            <a:r>
              <a:rPr lang="en-US" dirty="0"/>
              <a:t>. then we link the object files to get one executable.]</a:t>
            </a:r>
          </a:p>
          <a:p>
            <a:endParaRPr lang="en-US" dirty="0"/>
          </a:p>
          <a:p>
            <a:r>
              <a:rPr lang="en-US" dirty="0"/>
              <a:t>- as you might</a:t>
            </a:r>
            <a:r>
              <a:rPr lang="en-US" baseline="0" dirty="0"/>
              <a:t> imagine, running </a:t>
            </a:r>
            <a:r>
              <a:rPr lang="en-US" baseline="0" dirty="0" err="1"/>
              <a:t>gcc</a:t>
            </a:r>
            <a:r>
              <a:rPr lang="en-US" baseline="0" dirty="0"/>
              <a:t> 1000 times to compile 1000 files is pretty slow.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2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</a:t>
            </a:r>
            <a:r>
              <a:rPr lang="en-US" dirty="0" err="1"/>
              <a:t>one.c</a:t>
            </a:r>
            <a:r>
              <a:rPr lang="en-US" dirty="0"/>
              <a:t> and </a:t>
            </a:r>
            <a:r>
              <a:rPr lang="en-US" dirty="0" err="1"/>
              <a:t>two.c</a:t>
            </a:r>
            <a:r>
              <a:rPr lang="en-US" dirty="0"/>
              <a:t> are like two islands in the sea. they each have some structs and functions.]</a:t>
            </a:r>
          </a:p>
          <a:p>
            <a:endParaRPr lang="en-US" dirty="0"/>
          </a:p>
          <a:p>
            <a:r>
              <a:rPr lang="en-US" dirty="0"/>
              <a:t>- with a boat, duh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31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now each compilation unit has a header file: </a:t>
            </a:r>
            <a:r>
              <a:rPr lang="en-US" dirty="0" err="1"/>
              <a:t>one.c</a:t>
            </a:r>
            <a:r>
              <a:rPr lang="en-US" dirty="0"/>
              <a:t> has </a:t>
            </a:r>
            <a:r>
              <a:rPr lang="en-US" dirty="0" err="1"/>
              <a:t>one.h</a:t>
            </a:r>
            <a:r>
              <a:rPr lang="en-US" dirty="0"/>
              <a:t>, </a:t>
            </a:r>
            <a:r>
              <a:rPr lang="en-US" dirty="0" err="1"/>
              <a:t>two.c</a:t>
            </a:r>
            <a:r>
              <a:rPr lang="en-US" dirty="0"/>
              <a:t> has </a:t>
            </a:r>
            <a:r>
              <a:rPr lang="en-US" dirty="0" err="1"/>
              <a:t>two.h</a:t>
            </a:r>
            <a:r>
              <a:rPr lang="en-US" dirty="0"/>
              <a:t> etc. </a:t>
            </a:r>
            <a:r>
              <a:rPr lang="en-US" dirty="0" err="1"/>
              <a:t>one.c</a:t>
            </a:r>
            <a:r>
              <a:rPr lang="en-US" dirty="0"/>
              <a:t> includes </a:t>
            </a:r>
            <a:r>
              <a:rPr lang="en-US" dirty="0" err="1"/>
              <a:t>one.h</a:t>
            </a:r>
            <a:r>
              <a:rPr lang="en-US" dirty="0"/>
              <a:t> and </a:t>
            </a:r>
            <a:r>
              <a:rPr lang="en-US" dirty="0" err="1"/>
              <a:t>two.h</a:t>
            </a:r>
            <a:r>
              <a:rPr lang="en-US" dirty="0"/>
              <a:t>. </a:t>
            </a:r>
            <a:r>
              <a:rPr lang="en-US" dirty="0" err="1"/>
              <a:t>two.c</a:t>
            </a:r>
            <a:r>
              <a:rPr lang="en-US" dirty="0"/>
              <a:t> includes </a:t>
            </a:r>
            <a:r>
              <a:rPr lang="en-US" dirty="0" err="1"/>
              <a:t>two.h</a:t>
            </a:r>
            <a:r>
              <a:rPr lang="en-US" dirty="0"/>
              <a:t>. </a:t>
            </a:r>
            <a:r>
              <a:rPr lang="en-US" dirty="0" err="1"/>
              <a:t>three.c</a:t>
            </a:r>
            <a:r>
              <a:rPr lang="en-US" dirty="0"/>
              <a:t> includes </a:t>
            </a:r>
            <a:r>
              <a:rPr lang="en-US" dirty="0" err="1"/>
              <a:t>two.h</a:t>
            </a:r>
            <a:r>
              <a:rPr lang="en-US" dirty="0"/>
              <a:t> and </a:t>
            </a:r>
            <a:r>
              <a:rPr lang="en-US" dirty="0" err="1"/>
              <a:t>three.h</a:t>
            </a:r>
            <a:r>
              <a:rPr lang="en-US" dirty="0"/>
              <a:t>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26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another way of doing the same job as #pragma once is to use something called an “include guard” which is a devious bit of conditional compilation that makes including a file multiple times have no effect on the second and subsequent times</a:t>
            </a:r>
          </a:p>
          <a:p>
            <a:pPr marL="171450" indent="-171450">
              <a:buFontTx/>
              <a:buChar char="-"/>
            </a:pPr>
            <a:r>
              <a:rPr lang="en-US" dirty="0"/>
              <a:t>which is clever, but a bit silly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43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basically, headers contain</a:t>
            </a:r>
            <a:r>
              <a:rPr lang="en-US" baseline="0" dirty="0"/>
              <a:t> all the non-code non-private bits.</a:t>
            </a:r>
          </a:p>
          <a:p>
            <a:r>
              <a:rPr lang="en-US" baseline="0" dirty="0"/>
              <a:t>- if you don't want someone else to use it, don't put it in the header.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63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</a:t>
            </a:r>
            <a:r>
              <a:rPr lang="en-US" baseline="0" dirty="0"/>
              <a:t> you find yourself typing any complex command over and over, make yourself a </a:t>
            </a:r>
            <a:r>
              <a:rPr lang="en-US" baseline="0" dirty="0" err="1"/>
              <a:t>shellscript</a:t>
            </a:r>
            <a:r>
              <a:rPr lang="en-US" baseline="0" dirty="0"/>
              <a:t> like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C – Multi-file development and </a:t>
            </a:r>
            <a:r>
              <a:rPr lang="en-US" b="1" dirty="0">
                <a:latin typeface="Consolas" panose="020B0609020204030204" pitchFamily="49" charset="0"/>
              </a:rPr>
              <a:t>make</a:t>
            </a:r>
            <a:endParaRPr lang="en-US" sz="2400" b="1" dirty="0">
              <a:latin typeface="Consolas" panose="020B060902020403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compilation unit usually has a </a:t>
            </a:r>
            <a:r>
              <a:rPr lang="en-US" b="1" dirty="0"/>
              <a:t>header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header is a compilation unit's </a:t>
            </a:r>
            <a:r>
              <a:rPr lang="en-US" b="1" dirty="0"/>
              <a:t>public interface…</a:t>
            </a:r>
          </a:p>
          <a:p>
            <a:pPr lvl="1"/>
            <a:r>
              <a:rPr lang="mr-IN" dirty="0"/>
              <a:t>…</a:t>
            </a:r>
            <a:r>
              <a:rPr lang="en-US" dirty="0"/>
              <a:t>and the source file is its </a:t>
            </a:r>
            <a:r>
              <a:rPr lang="en-US" b="1" dirty="0"/>
              <a:t>private implementation.</a:t>
            </a:r>
            <a:endParaRPr lang="en-US" dirty="0"/>
          </a:p>
          <a:p>
            <a:r>
              <a:rPr lang="en-US" dirty="0"/>
              <a:t>each source file includes its own header.</a:t>
            </a:r>
          </a:p>
          <a:p>
            <a:pPr lvl="1"/>
            <a:r>
              <a:rPr lang="en-US" dirty="0"/>
              <a:t>and they can include headers of </a:t>
            </a:r>
            <a:r>
              <a:rPr lang="en-US" i="1" dirty="0"/>
              <a:t>other</a:t>
            </a:r>
            <a:r>
              <a:rPr lang="en-US" dirty="0"/>
              <a:t> compilation units!</a:t>
            </a:r>
          </a:p>
          <a:p>
            <a:r>
              <a:rPr lang="en-US" dirty="0"/>
              <a:t>each source file can </a:t>
            </a:r>
            <a:r>
              <a:rPr lang="en-US" b="1" dirty="0"/>
              <a:t>only see what other headers expose to it.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19" name="Connector: Curved 18"/>
          <p:cNvCxnSpPr>
            <a:cxnSpLocks/>
          </p:cNvCxnSpPr>
          <p:nvPr/>
        </p:nvCxnSpPr>
        <p:spPr>
          <a:xfrm rot="5400000" flipH="1" flipV="1">
            <a:off x="3219480" y="1221105"/>
            <a:ext cx="572030" cy="1737360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905000" y="1028700"/>
            <a:ext cx="1447800" cy="2092862"/>
            <a:chOff x="1905000" y="1028700"/>
            <a:chExt cx="1447800" cy="2092862"/>
          </a:xfrm>
        </p:grpSpPr>
        <p:sp>
          <p:nvSpPr>
            <p:cNvPr id="7" name="Rectangle 6"/>
            <p:cNvSpPr/>
            <p:nvPr/>
          </p:nvSpPr>
          <p:spPr>
            <a:xfrm>
              <a:off x="1905000" y="2361146"/>
              <a:ext cx="1447800" cy="7604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one.c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1028700"/>
              <a:ext cx="1447800" cy="7604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one.h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" name="Straight Arrow Connector 29"/>
          <p:cNvCxnSpPr>
            <a:cxnSpLocks/>
            <a:stCxn id="7" idx="0"/>
            <a:endCxn id="10" idx="2"/>
          </p:cNvCxnSpPr>
          <p:nvPr/>
        </p:nvCxnSpPr>
        <p:spPr>
          <a:xfrm flipV="1">
            <a:off x="2628900" y="1789116"/>
            <a:ext cx="0" cy="572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3848100" y="1028700"/>
            <a:ext cx="1447800" cy="2092862"/>
            <a:chOff x="3848100" y="1028700"/>
            <a:chExt cx="1447800" cy="2092862"/>
          </a:xfrm>
        </p:grpSpPr>
        <p:sp>
          <p:nvSpPr>
            <p:cNvPr id="8" name="Rectangle 7"/>
            <p:cNvSpPr/>
            <p:nvPr/>
          </p:nvSpPr>
          <p:spPr>
            <a:xfrm>
              <a:off x="3848100" y="2361146"/>
              <a:ext cx="1447800" cy="7604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two.c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48100" y="1028700"/>
              <a:ext cx="1447800" cy="7604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two.h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1" name="Straight Arrow Connector 30"/>
          <p:cNvCxnSpPr>
            <a:cxnSpLocks/>
            <a:stCxn id="8" idx="0"/>
            <a:endCxn id="11" idx="2"/>
          </p:cNvCxnSpPr>
          <p:nvPr/>
        </p:nvCxnSpPr>
        <p:spPr>
          <a:xfrm flipV="1">
            <a:off x="4572000" y="1789116"/>
            <a:ext cx="0" cy="572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5797062" y="1028700"/>
            <a:ext cx="1447800" cy="2092862"/>
            <a:chOff x="5797062" y="1028700"/>
            <a:chExt cx="1447800" cy="2092862"/>
          </a:xfrm>
        </p:grpSpPr>
        <p:sp>
          <p:nvSpPr>
            <p:cNvPr id="9" name="Rectangle 8"/>
            <p:cNvSpPr/>
            <p:nvPr/>
          </p:nvSpPr>
          <p:spPr>
            <a:xfrm>
              <a:off x="5797062" y="2361146"/>
              <a:ext cx="1447800" cy="7604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three.c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97062" y="1028700"/>
              <a:ext cx="1447800" cy="7604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>
                  <a:solidFill>
                    <a:schemeClr val="tx1"/>
                  </a:solidFill>
                </a:rPr>
                <a:t>three.h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Straight Arrow Connector 33"/>
          <p:cNvCxnSpPr>
            <a:cxnSpLocks/>
            <a:stCxn id="9" idx="0"/>
            <a:endCxn id="12" idx="2"/>
          </p:cNvCxnSpPr>
          <p:nvPr/>
        </p:nvCxnSpPr>
        <p:spPr>
          <a:xfrm flipV="1">
            <a:off x="6520962" y="1789116"/>
            <a:ext cx="0" cy="572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or: Curved 39"/>
          <p:cNvCxnSpPr>
            <a:cxnSpLocks/>
          </p:cNvCxnSpPr>
          <p:nvPr/>
        </p:nvCxnSpPr>
        <p:spPr>
          <a:xfrm rot="16200000" flipV="1">
            <a:off x="5363217" y="1206451"/>
            <a:ext cx="572030" cy="1737360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7467600" y="952500"/>
            <a:ext cx="1365738" cy="990600"/>
            <a:chOff x="7467600" y="952500"/>
            <a:chExt cx="1365738" cy="990600"/>
          </a:xfrm>
        </p:grpSpPr>
        <p:sp>
          <p:nvSpPr>
            <p:cNvPr id="50" name="Right Brace 49"/>
            <p:cNvSpPr/>
            <p:nvPr/>
          </p:nvSpPr>
          <p:spPr>
            <a:xfrm>
              <a:off x="7467600" y="952500"/>
              <a:ext cx="228600" cy="990600"/>
            </a:xfrm>
            <a:prstGeom prst="rightBrac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690338" y="1216967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50"/>
                  </a:solidFill>
                </a:rPr>
                <a:t>public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467600" y="2134922"/>
            <a:ext cx="1455712" cy="990600"/>
            <a:chOff x="7467600" y="2134922"/>
            <a:chExt cx="1455712" cy="990600"/>
          </a:xfrm>
        </p:grpSpPr>
        <p:sp>
          <p:nvSpPr>
            <p:cNvPr id="51" name="Right Brace 50"/>
            <p:cNvSpPr/>
            <p:nvPr/>
          </p:nvSpPr>
          <p:spPr>
            <a:xfrm>
              <a:off x="7467600" y="2134922"/>
              <a:ext cx="228600" cy="990600"/>
            </a:xfrm>
            <a:prstGeom prst="rightBrac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690337" y="2359272"/>
              <a:ext cx="12329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</a:rPr>
                <a:t>private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02789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#pragma once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</a:t>
            </a:r>
            <a:r>
              <a:rPr lang="en-US" dirty="0" err="1"/>
              <a:t>wanna</a:t>
            </a:r>
            <a:r>
              <a:rPr lang="en-US" dirty="0"/>
              <a:t> write </a:t>
            </a:r>
            <a:r>
              <a:rPr lang="en-US" b="1" dirty="0" err="1"/>
              <a:t>users.h</a:t>
            </a:r>
            <a:r>
              <a:rPr lang="en-US" dirty="0"/>
              <a:t>, it would look like:</a:t>
            </a:r>
          </a:p>
          <a:p>
            <a:pPr marL="0" indent="0">
              <a:buNone/>
            </a:pP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Consolas" panose="020B0609020204030204" pitchFamily="49" charset="0"/>
              </a:rPr>
              <a:t>#pragma once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	// prototypes, structures, etc.</a:t>
            </a:r>
          </a:p>
          <a:p>
            <a:endParaRPr lang="en-US" dirty="0"/>
          </a:p>
          <a:p>
            <a:r>
              <a:rPr lang="en-US" dirty="0"/>
              <a:t>since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dirty="0"/>
              <a:t> just </a:t>
            </a:r>
            <a:r>
              <a:rPr lang="en-US" b="1" dirty="0"/>
              <a:t>copies and pastes text…</a:t>
            </a:r>
          </a:p>
          <a:p>
            <a:pPr lvl="1"/>
            <a:r>
              <a:rPr lang="en-US" dirty="0"/>
              <a:t>if you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#include</a:t>
            </a:r>
            <a:r>
              <a:rPr lang="en-US" dirty="0"/>
              <a:t> the </a:t>
            </a:r>
            <a:r>
              <a:rPr lang="en-US" b="1" dirty="0"/>
              <a:t>same file twice</a:t>
            </a:r>
            <a:r>
              <a:rPr lang="en-US" dirty="0"/>
              <a:t>, you will get all kinds of duplicate definition errors!</a:t>
            </a:r>
          </a:p>
          <a:p>
            <a:pPr lvl="1"/>
            <a:r>
              <a:rPr lang="en-US" dirty="0"/>
              <a:t>this typically happens in nested includes</a:t>
            </a:r>
          </a:p>
          <a:p>
            <a:pPr lvl="2"/>
            <a:r>
              <a:rPr lang="en-US" dirty="0"/>
              <a:t>e.g.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a.c</a:t>
            </a:r>
            <a:r>
              <a:rPr lang="en-US" dirty="0"/>
              <a:t> includes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b.h</a:t>
            </a:r>
            <a:r>
              <a:rPr lang="en-US" dirty="0"/>
              <a:t>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c.h</a:t>
            </a:r>
            <a:r>
              <a:rPr lang="en-US" dirty="0"/>
              <a:t>, and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b.h</a:t>
            </a:r>
            <a:r>
              <a:rPr lang="en-US" dirty="0"/>
              <a:t> includes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c.h</a:t>
            </a:r>
            <a:r>
              <a:rPr lang="en-US" dirty="0"/>
              <a:t> too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#pragma once</a:t>
            </a:r>
            <a:r>
              <a:rPr lang="en-US" dirty="0"/>
              <a:t> tells the preprocessor, “if this file is included more than once, don’t copy and paste anything after the first time.”</a:t>
            </a:r>
          </a:p>
          <a:p>
            <a:pPr lvl="1"/>
            <a:r>
              <a:rPr lang="en-US" dirty="0"/>
              <a:t>this is technically nonstandard C but everything supports it, so.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8072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dos and don'ts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551313"/>
              </p:ext>
            </p:extLst>
          </p:nvPr>
        </p:nvGraphicFramePr>
        <p:xfrm>
          <a:off x="228600" y="820420"/>
          <a:ext cx="4343400" cy="384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709022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Put this in the header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7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3491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2513170"/>
              </p:ext>
            </p:extLst>
          </p:nvPr>
        </p:nvGraphicFramePr>
        <p:xfrm>
          <a:off x="4572000" y="820420"/>
          <a:ext cx="4343400" cy="3840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7090229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Don't put this in the header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74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3491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257300"/>
            <a:ext cx="434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b="1" dirty="0"/>
              <a:t>public</a:t>
            </a:r>
            <a:r>
              <a:rPr lang="en-US" sz="2200" dirty="0"/>
              <a:t> function prototypes</a:t>
            </a:r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dirty="0"/>
              <a:t>public </a:t>
            </a:r>
            <a:r>
              <a:rPr lang="en-US" sz="2200" b="1" dirty="0"/>
              <a:t>structs</a:t>
            </a:r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dirty="0"/>
              <a:t>public </a:t>
            </a:r>
            <a:r>
              <a:rPr lang="en-US" sz="2200" b="1" dirty="0" err="1"/>
              <a:t>enums</a:t>
            </a:r>
            <a:endParaRPr lang="en-US" sz="2200" b="1" dirty="0"/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dirty="0"/>
              <a:t>public </a:t>
            </a:r>
            <a:r>
              <a:rPr lang="en-US" sz="2200" b="1" dirty="0"/>
              <a:t>typedefs</a:t>
            </a:r>
            <a:endParaRPr lang="en-US" sz="2200" dirty="0"/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dirty="0"/>
              <a:t>public </a:t>
            </a:r>
            <a:r>
              <a:rPr lang="en-US" sz="2200" b="1" dirty="0">
                <a:latin typeface="Consolas" panose="020B0609020204030204" pitchFamily="49" charset="0"/>
              </a:rPr>
              <a:t>#define</a:t>
            </a:r>
            <a:r>
              <a:rPr lang="en-US" sz="2200" dirty="0"/>
              <a:t>s (constants, macros)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257300"/>
            <a:ext cx="4343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dirty="0"/>
              <a:t>any code. ever.</a:t>
            </a:r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b="1" dirty="0"/>
              <a:t>private </a:t>
            </a:r>
            <a:r>
              <a:rPr lang="en-US" sz="2200" dirty="0"/>
              <a:t>function prototypes</a:t>
            </a:r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b="1" dirty="0"/>
              <a:t>variables</a:t>
            </a:r>
            <a:r>
              <a:rPr lang="en-US" sz="2200" dirty="0"/>
              <a:t> (ever!)</a:t>
            </a:r>
          </a:p>
          <a:p>
            <a:pPr marL="342900" indent="-342900">
              <a:buSzPct val="100000"/>
              <a:buFont typeface="Courier New" panose="02070309020205020404" pitchFamily="49" charset="0"/>
              <a:buChar char="o"/>
            </a:pPr>
            <a:r>
              <a:rPr lang="en-US" sz="2200" dirty="0"/>
              <a:t>anything else that you want to be private to the .c file</a:t>
            </a:r>
          </a:p>
          <a:p>
            <a:pPr>
              <a:buSzPct val="100000"/>
            </a:pPr>
            <a:endParaRPr lang="en-US" sz="2200" dirty="0"/>
          </a:p>
          <a:p>
            <a:pPr>
              <a:buSzPct val="100000"/>
            </a:pPr>
            <a:r>
              <a:rPr lang="en-US" sz="2200" dirty="0"/>
              <a:t>all this stuff </a:t>
            </a:r>
            <a:r>
              <a:rPr lang="en-US" sz="2200" b="1" dirty="0"/>
              <a:t>goes in the .c file.</a:t>
            </a:r>
          </a:p>
        </p:txBody>
      </p:sp>
    </p:spTree>
    <p:extLst>
      <p:ext uri="{BB962C8B-B14F-4D97-AF65-F5344CB8AC3E}">
        <p14:creationId xmlns:p14="http://schemas.microsoft.com/office/powerpoint/2010/main" val="3668017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Simple shell scripts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5176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772400" cy="495300"/>
          </a:xfrm>
        </p:spPr>
        <p:txBody>
          <a:bodyPr/>
          <a:lstStyle/>
          <a:p>
            <a:r>
              <a:rPr lang="en-US"/>
              <a:t>Who's tired of typing </a:t>
            </a:r>
            <a:r>
              <a:rPr lang="en-US" b="1" dirty="0" err="1">
                <a:latin typeface="Consolas" panose="020B0609020204030204" pitchFamily="49" charset="0"/>
              </a:rPr>
              <a:t>gcc</a:t>
            </a:r>
            <a:r>
              <a:rPr lang="en-US" b="1" dirty="0">
                <a:latin typeface="Consolas" panose="020B0609020204030204" pitchFamily="49" charset="0"/>
              </a:rPr>
              <a:t> -o blah blah…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shell script</a:t>
            </a:r>
            <a:r>
              <a:rPr lang="en-US" dirty="0"/>
              <a:t> is a file containing a </a:t>
            </a:r>
            <a:r>
              <a:rPr lang="en-US" b="1" dirty="0"/>
              <a:t>list of shell commands</a:t>
            </a:r>
          </a:p>
          <a:p>
            <a:pPr lvl="1"/>
            <a:r>
              <a:rPr lang="en-US" dirty="0"/>
              <a:t>in fact, </a:t>
            </a:r>
            <a:r>
              <a:rPr lang="en-US" i="1" dirty="0"/>
              <a:t>it's a whole programming language</a:t>
            </a:r>
            <a:endParaRPr lang="en-US" dirty="0"/>
          </a:p>
          <a:p>
            <a:r>
              <a:rPr lang="en-US" dirty="0"/>
              <a:t>it's a text file whose name ends in </a:t>
            </a:r>
            <a:r>
              <a:rPr lang="en-US" b="1" dirty="0"/>
              <a:t>.</a:t>
            </a:r>
            <a:r>
              <a:rPr lang="en-US" b="1" dirty="0" err="1"/>
              <a:t>sh</a:t>
            </a:r>
            <a:r>
              <a:rPr lang="en-US" dirty="0"/>
              <a:t> and contains the following: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#! /bin/bash</a:t>
            </a:r>
          </a:p>
          <a:p>
            <a:pPr marL="0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	...commands...</a:t>
            </a:r>
            <a:endParaRPr lang="en-US" sz="2400" dirty="0"/>
          </a:p>
          <a:p>
            <a:r>
              <a:rPr lang="en-US" dirty="0"/>
              <a:t>the first line is called the </a:t>
            </a:r>
            <a:r>
              <a:rPr lang="en-US" b="1" dirty="0"/>
              <a:t>shebang</a:t>
            </a:r>
            <a:endParaRPr lang="en-US" dirty="0"/>
          </a:p>
          <a:p>
            <a:pPr lvl="1"/>
            <a:r>
              <a:rPr lang="en-US" sz="2000" dirty="0"/>
              <a:t># is hash, ! is bang</a:t>
            </a:r>
          </a:p>
          <a:p>
            <a:pPr lvl="2"/>
            <a:r>
              <a:rPr lang="en-US" sz="1800" i="1" dirty="0" err="1"/>
              <a:t>ssssssshhhhhhhhebang</a:t>
            </a:r>
            <a:endParaRPr lang="en-US" sz="1800" i="1" dirty="0"/>
          </a:p>
          <a:p>
            <a:pPr lvl="1"/>
            <a:r>
              <a:rPr lang="en-US" dirty="0"/>
              <a:t>it says which program to execute this script with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/bin/bash</a:t>
            </a:r>
            <a:r>
              <a:rPr lang="en-US" dirty="0"/>
              <a:t> is what you want for shell scripts, but this actually works with any programing language</a:t>
            </a:r>
          </a:p>
          <a:p>
            <a:pPr lvl="1"/>
            <a:r>
              <a:rPr lang="en-US" dirty="0"/>
              <a:t>e.g. make a </a:t>
            </a:r>
            <a:r>
              <a:rPr lang="en-US" b="1" dirty="0"/>
              <a:t>.</a:t>
            </a:r>
            <a:r>
              <a:rPr lang="en-US" b="1" dirty="0" err="1"/>
              <a:t>py</a:t>
            </a:r>
            <a:r>
              <a:rPr lang="en-US" b="1" dirty="0"/>
              <a:t> </a:t>
            </a:r>
            <a:r>
              <a:rPr lang="en-US" dirty="0"/>
              <a:t>file and start it with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#! /bin/python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106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build.sh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you've got a very small program, maybe something as simple as this will be sufficient for building stuff: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#! /bin/bash</a:t>
            </a:r>
          </a:p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</a:rPr>
              <a:t>gcc</a:t>
            </a:r>
            <a:r>
              <a:rPr lang="en-US" sz="2000" b="1" dirty="0">
                <a:latin typeface="Consolas" panose="020B0609020204030204" pitchFamily="49" charset="0"/>
              </a:rPr>
              <a:t> -Wall -</a:t>
            </a:r>
            <a:r>
              <a:rPr lang="en-US" sz="2000" b="1" dirty="0" err="1">
                <a:latin typeface="Consolas" panose="020B0609020204030204" pitchFamily="49" charset="0"/>
              </a:rPr>
              <a:t>Werror</a:t>
            </a:r>
            <a:r>
              <a:rPr lang="en-US" sz="2000" b="1" dirty="0">
                <a:latin typeface="Consolas" panose="020B0609020204030204" pitchFamily="49" charset="0"/>
              </a:rPr>
              <a:t> -g --</a:t>
            </a:r>
            <a:r>
              <a:rPr lang="en-US" sz="2000" b="1" dirty="0" err="1">
                <a:latin typeface="Consolas" panose="020B0609020204030204" pitchFamily="49" charset="0"/>
              </a:rPr>
              <a:t>std</a:t>
            </a:r>
            <a:r>
              <a:rPr lang="en-US" sz="2000" b="1" dirty="0">
                <a:latin typeface="Consolas" panose="020B0609020204030204" pitchFamily="49" charset="0"/>
              </a:rPr>
              <a:t>=c99 -o </a:t>
            </a:r>
            <a:r>
              <a:rPr lang="en-US" sz="2000" b="1" dirty="0" err="1">
                <a:latin typeface="Consolas" panose="020B0609020204030204" pitchFamily="49" charset="0"/>
              </a:rPr>
              <a:t>myprogram</a:t>
            </a:r>
            <a:r>
              <a:rPr lang="en-US" sz="2000" b="1" dirty="0">
                <a:latin typeface="Consolas" panose="020B0609020204030204" pitchFamily="49" charset="0"/>
              </a:rPr>
              <a:t> file1.c file2.c 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r>
              <a:rPr lang="en-US" dirty="0"/>
              <a:t>once you create a file like this, you have to make it </a:t>
            </a:r>
            <a:r>
              <a:rPr lang="en-US" b="1" dirty="0"/>
              <a:t>executable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chmod</a:t>
            </a:r>
            <a:r>
              <a:rPr lang="en-US" dirty="0"/>
              <a:t> to </a:t>
            </a:r>
            <a:r>
              <a:rPr lang="en-US" b="1" dirty="0"/>
              <a:t>ch</a:t>
            </a:r>
            <a:r>
              <a:rPr lang="en-US" dirty="0"/>
              <a:t>ange the </a:t>
            </a:r>
            <a:r>
              <a:rPr lang="en-US" b="1" dirty="0"/>
              <a:t>mod</a:t>
            </a:r>
            <a:r>
              <a:rPr lang="en-US" dirty="0"/>
              <a:t>e of the file:</a:t>
            </a:r>
          </a:p>
          <a:p>
            <a:pPr marL="258605" lvl="1" indent="0">
              <a:lnSpc>
                <a:spcPct val="15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	$ </a:t>
            </a:r>
            <a:r>
              <a:rPr lang="en-US" b="1" dirty="0" err="1">
                <a:latin typeface="Consolas" panose="020B0609020204030204" pitchFamily="49" charset="0"/>
              </a:rPr>
              <a:t>chmod</a:t>
            </a:r>
            <a:r>
              <a:rPr lang="en-US" b="1" dirty="0">
                <a:latin typeface="Consolas" panose="020B0609020204030204" pitchFamily="49" charset="0"/>
              </a:rPr>
              <a:t> +x </a:t>
            </a:r>
            <a:r>
              <a:rPr lang="en-US" b="1" dirty="0" err="1">
                <a:latin typeface="Consolas" panose="020B0609020204030204" pitchFamily="49" charset="0"/>
              </a:rPr>
              <a:t>compile.sh</a:t>
            </a:r>
            <a:endParaRPr lang="en-US" b="1" dirty="0">
              <a:latin typeface="Consolas" panose="020B0609020204030204" pitchFamily="49" charset="0"/>
            </a:endParaRPr>
          </a:p>
          <a:p>
            <a:r>
              <a:rPr lang="en-US" dirty="0"/>
              <a:t>now you can run it like any other program!</a:t>
            </a:r>
          </a:p>
          <a:p>
            <a:pPr marL="258605" lvl="1" indent="0">
              <a:lnSpc>
                <a:spcPct val="150000"/>
              </a:lnSpc>
              <a:buNone/>
            </a:pPr>
            <a:r>
              <a:rPr lang="en-US" b="1" dirty="0">
                <a:latin typeface="Consolas" panose="020B0609020204030204" pitchFamily="49" charset="0"/>
              </a:rPr>
              <a:t>	$ ./</a:t>
            </a:r>
            <a:r>
              <a:rPr lang="en-US" b="1" dirty="0" err="1">
                <a:latin typeface="Consolas" panose="020B0609020204030204" pitchFamily="49" charset="0"/>
              </a:rPr>
              <a:t>compile.sh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3590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Command-line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this is useful</a:t>
            </a:r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$1, $2, $3</a:t>
            </a:r>
            <a:r>
              <a:rPr lang="en-US" dirty="0"/>
              <a:t> etc. are </a:t>
            </a:r>
            <a:r>
              <a:rPr lang="en-US" dirty="0" err="1"/>
              <a:t>argv</a:t>
            </a:r>
            <a:r>
              <a:rPr lang="en-US" dirty="0"/>
              <a:t>[1], </a:t>
            </a:r>
            <a:r>
              <a:rPr lang="en-US" dirty="0" err="1"/>
              <a:t>argv</a:t>
            </a:r>
            <a:r>
              <a:rPr lang="en-US" dirty="0"/>
              <a:t>[2], </a:t>
            </a:r>
            <a:r>
              <a:rPr lang="en-US" dirty="0" err="1"/>
              <a:t>argv</a:t>
            </a:r>
            <a:r>
              <a:rPr lang="en-US" dirty="0"/>
              <a:t>[3] etc.</a:t>
            </a:r>
            <a:endParaRPr lang="en-US" b="1" dirty="0"/>
          </a:p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$@</a:t>
            </a:r>
            <a:r>
              <a:rPr lang="en-US" b="1" dirty="0"/>
              <a:t> </a:t>
            </a:r>
            <a:r>
              <a:rPr lang="en-US" dirty="0"/>
              <a:t>will be replaced by all the command-line arguments</a:t>
            </a:r>
          </a:p>
          <a:p>
            <a:r>
              <a:rPr lang="en-US" dirty="0"/>
              <a:t>so I could write a more flexible </a:t>
            </a:r>
            <a:r>
              <a:rPr lang="en-US" b="1" dirty="0" err="1"/>
              <a:t>build.sh</a:t>
            </a:r>
            <a:r>
              <a:rPr lang="en-US" dirty="0"/>
              <a:t> like so:</a:t>
            </a:r>
            <a:br>
              <a:rPr lang="en-US" dirty="0"/>
            </a:br>
            <a:endParaRPr lang="en-US" dirty="0"/>
          </a:p>
          <a:p>
            <a:pPr marL="258605" lvl="1" indent="0">
              <a:buNone/>
            </a:pPr>
            <a:r>
              <a:rPr lang="en-US" sz="2000" b="1" dirty="0">
                <a:solidFill>
                  <a:srgbClr val="9BBB59">
                    <a:lumMod val="50000"/>
                  </a:srgbClr>
                </a:solidFill>
                <a:latin typeface="Consolas" panose="020B0609020204030204" pitchFamily="49" charset="0"/>
              </a:rPr>
              <a:t>#! /bin/bash</a:t>
            </a:r>
          </a:p>
          <a:p>
            <a:pPr marL="258605" lvl="1" indent="0">
              <a:buNone/>
            </a:pP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gcc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-Wall -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Werror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-g --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std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=c99 -o </a:t>
            </a:r>
            <a:r>
              <a:rPr 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myprogram</a:t>
            </a:r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$@ </a:t>
            </a:r>
          </a:p>
          <a:p>
            <a:endParaRPr lang="en-US" dirty="0"/>
          </a:p>
          <a:p>
            <a:pPr marL="257175" lvl="1">
              <a:buSzPct val="100000"/>
              <a:buFont typeface="Trebuchet MS" pitchFamily="34" charset="0"/>
              <a:buChar char="●"/>
            </a:pPr>
            <a:r>
              <a:rPr lang="en-US" dirty="0"/>
              <a:t>now, I can run it like:</a:t>
            </a:r>
            <a:br>
              <a:rPr lang="en-US" dirty="0"/>
            </a:br>
            <a:r>
              <a:rPr lang="en-US" b="1" dirty="0">
                <a:latin typeface="Consolas" panose="020B0609020204030204" pitchFamily="49" charset="0"/>
              </a:rPr>
              <a:t>	$ ./</a:t>
            </a:r>
            <a:r>
              <a:rPr lang="en-US" b="1" dirty="0" err="1">
                <a:latin typeface="Consolas" panose="020B0609020204030204" pitchFamily="49" charset="0"/>
              </a:rPr>
              <a:t>build.sh</a:t>
            </a:r>
            <a:r>
              <a:rPr lang="en-US" b="1" dirty="0">
                <a:latin typeface="Consolas" panose="020B0609020204030204" pitchFamily="49" charset="0"/>
              </a:rPr>
              <a:t> file1.c file2.c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6964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for anything more complex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learn bash. </a:t>
            </a:r>
            <a:r>
              <a:rPr lang="en-US" b="1" dirty="0"/>
              <a:t>seriously.</a:t>
            </a:r>
          </a:p>
          <a:p>
            <a:pPr lvl="1"/>
            <a:r>
              <a:rPr lang="en-US" dirty="0"/>
              <a:t>it is kind of an awful hack of a programming language.</a:t>
            </a:r>
          </a:p>
          <a:p>
            <a:r>
              <a:rPr lang="en-US" dirty="0"/>
              <a:t>use a real language, like Python or Ruby or whatever.</a:t>
            </a:r>
          </a:p>
          <a:p>
            <a:pPr lvl="1"/>
            <a:r>
              <a:rPr lang="en-US" dirty="0"/>
              <a:t>all you have to do is put the interpreter path in the shebang.</a:t>
            </a:r>
          </a:p>
          <a:p>
            <a:pPr lvl="1"/>
            <a:r>
              <a:rPr lang="en-US" dirty="0"/>
              <a:t>use </a:t>
            </a:r>
            <a:r>
              <a:rPr lang="en-US" b="1" dirty="0"/>
              <a:t>which </a:t>
            </a:r>
            <a:r>
              <a:rPr lang="en-US" b="1" dirty="0" err="1"/>
              <a:t>programname</a:t>
            </a:r>
            <a:r>
              <a:rPr lang="en-US" b="1" dirty="0"/>
              <a:t> </a:t>
            </a:r>
            <a:r>
              <a:rPr lang="en-US" dirty="0"/>
              <a:t>to find the path to any program.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6107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make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7525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1835838"/>
          </a:xfrm>
        </p:spPr>
        <p:txBody>
          <a:bodyPr/>
          <a:lstStyle/>
          <a:p>
            <a:r>
              <a:rPr lang="en-US" dirty="0"/>
              <a:t>compilation and linking </a:t>
            </a:r>
            <a:r>
              <a:rPr lang="en-US" b="1" dirty="0"/>
              <a:t>actually take time.</a:t>
            </a:r>
            <a:r>
              <a:rPr lang="en-US" dirty="0"/>
              <a:t> sometimes a </a:t>
            </a:r>
            <a:r>
              <a:rPr lang="en-US" i="1" dirty="0"/>
              <a:t>lot.</a:t>
            </a:r>
          </a:p>
          <a:p>
            <a:r>
              <a:rPr lang="en-US" dirty="0"/>
              <a:t>repeating compilation of </a:t>
            </a:r>
            <a:r>
              <a:rPr lang="en-US" i="1" dirty="0"/>
              <a:t>unchanged</a:t>
            </a:r>
            <a:r>
              <a:rPr lang="en-US" dirty="0"/>
              <a:t> files is a waste of time.</a:t>
            </a:r>
          </a:p>
          <a:p>
            <a:r>
              <a:rPr lang="en-US" b="1" dirty="0"/>
              <a:t>incremental compilation </a:t>
            </a:r>
            <a:r>
              <a:rPr lang="en-US" i="1" dirty="0"/>
              <a:t>only recompiles the sources which have changed, </a:t>
            </a:r>
            <a:r>
              <a:rPr lang="en-US" dirty="0"/>
              <a:t>while reusing previously-compiled object files.</a:t>
            </a:r>
          </a:p>
          <a:p>
            <a:pPr lvl="1"/>
            <a:r>
              <a:rPr lang="en-US" dirty="0"/>
              <a:t>say we only changed </a:t>
            </a:r>
            <a:r>
              <a:rPr lang="en-US" b="1" dirty="0" err="1"/>
              <a:t>one.c</a:t>
            </a:r>
            <a:r>
              <a:rPr lang="en-US" dirty="0"/>
              <a:t>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01187" y="2478501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one.c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67987" y="2479417"/>
            <a:ext cx="1492170" cy="609600"/>
            <a:chOff x="2063187" y="2553616"/>
            <a:chExt cx="1492170" cy="609600"/>
          </a:xfrm>
        </p:grpSpPr>
        <p:sp>
          <p:nvSpPr>
            <p:cNvPr id="9" name="Rectangle 8"/>
            <p:cNvSpPr/>
            <p:nvPr/>
          </p:nvSpPr>
          <p:spPr>
            <a:xfrm>
              <a:off x="2488557" y="2553616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gcc</a:t>
              </a:r>
              <a:endParaRPr lang="en-US" sz="2000" b="1" dirty="0"/>
            </a:p>
          </p:txBody>
        </p:sp>
        <p:sp>
          <p:nvSpPr>
            <p:cNvPr id="10" name="Arrow: Right 9"/>
            <p:cNvSpPr/>
            <p:nvPr/>
          </p:nvSpPr>
          <p:spPr>
            <a:xfrm>
              <a:off x="2063187" y="2705594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57264" y="2476500"/>
            <a:ext cx="1489276" cy="609600"/>
            <a:chOff x="3552464" y="2550699"/>
            <a:chExt cx="1489276" cy="609600"/>
          </a:xfrm>
        </p:grpSpPr>
        <p:sp>
          <p:nvSpPr>
            <p:cNvPr id="12" name="Rectangle 11"/>
            <p:cNvSpPr/>
            <p:nvPr/>
          </p:nvSpPr>
          <p:spPr>
            <a:xfrm>
              <a:off x="3974940" y="2550699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one.o</a:t>
              </a:r>
              <a:endParaRPr lang="en-US" sz="2000" b="1" dirty="0"/>
            </a:p>
          </p:txBody>
        </p:sp>
        <p:sp>
          <p:nvSpPr>
            <p:cNvPr id="13" name="Arrow: Right 12"/>
            <p:cNvSpPr/>
            <p:nvPr/>
          </p:nvSpPr>
          <p:spPr>
            <a:xfrm>
              <a:off x="3552464" y="2711465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279740" y="3242841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two.o</a:t>
            </a:r>
            <a:endParaRPr lang="en-US" sz="2000" b="1" dirty="0"/>
          </a:p>
        </p:txBody>
      </p:sp>
      <p:sp>
        <p:nvSpPr>
          <p:cNvPr id="23" name="Rectangle 22"/>
          <p:cNvSpPr/>
          <p:nvPr/>
        </p:nvSpPr>
        <p:spPr>
          <a:xfrm>
            <a:off x="4273953" y="4006479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three.o</a:t>
            </a:r>
            <a:endParaRPr lang="en-US" sz="20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40753" y="2476500"/>
            <a:ext cx="1060047" cy="2139579"/>
            <a:chOff x="5035953" y="2550699"/>
            <a:chExt cx="1060047" cy="2139579"/>
          </a:xfrm>
        </p:grpSpPr>
        <p:sp>
          <p:nvSpPr>
            <p:cNvPr id="27" name="Rectangle 26"/>
            <p:cNvSpPr/>
            <p:nvPr/>
          </p:nvSpPr>
          <p:spPr>
            <a:xfrm>
              <a:off x="5455536" y="2550699"/>
              <a:ext cx="640464" cy="213957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ld</a:t>
              </a:r>
              <a:endParaRPr lang="en-US" sz="2000" b="1" dirty="0"/>
            </a:p>
          </p:txBody>
        </p:sp>
        <p:sp>
          <p:nvSpPr>
            <p:cNvPr id="28" name="Arrow: Right 27"/>
            <p:cNvSpPr/>
            <p:nvPr/>
          </p:nvSpPr>
          <p:spPr>
            <a:xfrm>
              <a:off x="5041741" y="2717336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row: Right 28"/>
            <p:cNvSpPr/>
            <p:nvPr/>
          </p:nvSpPr>
          <p:spPr>
            <a:xfrm>
              <a:off x="5041741" y="3469440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Right 29"/>
            <p:cNvSpPr/>
            <p:nvPr/>
          </p:nvSpPr>
          <p:spPr>
            <a:xfrm>
              <a:off x="5035953" y="4232942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389225" y="3241489"/>
            <a:ext cx="1911753" cy="609600"/>
            <a:chOff x="6084425" y="3315688"/>
            <a:chExt cx="1911753" cy="609600"/>
          </a:xfrm>
        </p:grpSpPr>
        <p:sp>
          <p:nvSpPr>
            <p:cNvPr id="32" name="Rectangle 31"/>
            <p:cNvSpPr/>
            <p:nvPr/>
          </p:nvSpPr>
          <p:spPr>
            <a:xfrm>
              <a:off x="6509795" y="3315688"/>
              <a:ext cx="1486383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executable</a:t>
              </a:r>
            </a:p>
          </p:txBody>
        </p:sp>
        <p:sp>
          <p:nvSpPr>
            <p:cNvPr id="33" name="Arrow: Right 32"/>
            <p:cNvSpPr/>
            <p:nvPr/>
          </p:nvSpPr>
          <p:spPr>
            <a:xfrm>
              <a:off x="6084425" y="3468088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18323" y="3395143"/>
            <a:ext cx="37399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we still have </a:t>
            </a:r>
            <a:r>
              <a:rPr lang="en-US" sz="2200" b="1" dirty="0" err="1"/>
              <a:t>two.o</a:t>
            </a:r>
            <a:r>
              <a:rPr lang="en-US" sz="2200" b="1" dirty="0"/>
              <a:t> </a:t>
            </a:r>
            <a:r>
              <a:rPr lang="en-US" sz="2200" dirty="0"/>
              <a:t>and </a:t>
            </a:r>
            <a:r>
              <a:rPr lang="en-US" sz="2200" b="1" dirty="0" err="1"/>
              <a:t>three.o</a:t>
            </a:r>
            <a:r>
              <a:rPr lang="en-US" sz="2200" dirty="0"/>
              <a:t> hanging around from the last compile.</a:t>
            </a:r>
          </a:p>
        </p:txBody>
      </p:sp>
    </p:spTree>
    <p:extLst>
      <p:ext uri="{BB962C8B-B14F-4D97-AF65-F5344CB8AC3E}">
        <p14:creationId xmlns:p14="http://schemas.microsoft.com/office/powerpoint/2010/main" val="1350209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23" grpId="0" animBg="1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6D95C-7687-E548-AF4A-5B824E49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BEDF6-4212-424A-AFC5-3C996EFA7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last lecture before review!</a:t>
            </a:r>
          </a:p>
          <a:p>
            <a:r>
              <a:rPr lang="en-US" dirty="0"/>
              <a:t>come with questions on Tuesday for us to go over</a:t>
            </a:r>
          </a:p>
          <a:p>
            <a:r>
              <a:rPr lang="en-US" dirty="0"/>
              <a:t>and the exam is </a:t>
            </a:r>
            <a:r>
              <a:rPr lang="en-US" b="1" dirty="0"/>
              <a:t>one week from today</a:t>
            </a:r>
          </a:p>
          <a:p>
            <a:pPr lvl="1"/>
            <a:r>
              <a:rPr lang="en-US" dirty="0"/>
              <a:t>jeez</a:t>
            </a:r>
          </a:p>
          <a:p>
            <a:r>
              <a:rPr lang="en-US" dirty="0"/>
              <a:t>also this is kind of a short lecture, it’s </a:t>
            </a:r>
            <a:r>
              <a:rPr lang="en-US" dirty="0" err="1"/>
              <a:t>fiiiiiiine</a:t>
            </a:r>
            <a:r>
              <a:rPr lang="en-US" dirty="0"/>
              <a:t> I’m sure you aren’t going to complain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AF9BB-935B-F942-AA52-CE2BC9B58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D62EC-1B3C-4D45-9F0E-909CA256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25261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build tool</a:t>
            </a:r>
            <a:r>
              <a:rPr lang="en-US" dirty="0"/>
              <a:t> is a program that simplifies building programs.</a:t>
            </a:r>
          </a:p>
          <a:p>
            <a:r>
              <a:rPr lang="en-US" b="1" dirty="0"/>
              <a:t>make</a:t>
            </a:r>
            <a:r>
              <a:rPr lang="en-US" dirty="0"/>
              <a:t> is the classic build tool</a:t>
            </a:r>
          </a:p>
          <a:p>
            <a:pPr lvl="1"/>
            <a:r>
              <a:rPr lang="en-US" dirty="0"/>
              <a:t>other examples are </a:t>
            </a:r>
            <a:r>
              <a:rPr lang="en-US" b="1" dirty="0" err="1"/>
              <a:t>cmake</a:t>
            </a:r>
            <a:r>
              <a:rPr lang="en-US" b="1" dirty="0"/>
              <a:t>, </a:t>
            </a:r>
            <a:r>
              <a:rPr lang="en-US" b="1" dirty="0" err="1"/>
              <a:t>scons</a:t>
            </a:r>
            <a:r>
              <a:rPr lang="en-US" b="1" dirty="0"/>
              <a:t>, ant, cargo</a:t>
            </a:r>
            <a:r>
              <a:rPr lang="mr-IN" b="1" dirty="0"/>
              <a:t>…</a:t>
            </a:r>
            <a:endParaRPr lang="en-US" dirty="0"/>
          </a:p>
          <a:p>
            <a:r>
              <a:rPr lang="en-US" dirty="0"/>
              <a:t>build tools can help you compile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b="1" dirty="0"/>
              <a:t>only the file you changed </a:t>
            </a:r>
            <a:r>
              <a:rPr lang="en-US" dirty="0"/>
              <a:t>(incremental compilation)</a:t>
            </a:r>
          </a:p>
          <a:p>
            <a:pPr lvl="1"/>
            <a:r>
              <a:rPr lang="en-US" b="1" dirty="0"/>
              <a:t>multiple versions </a:t>
            </a:r>
            <a:r>
              <a:rPr lang="en-US" dirty="0"/>
              <a:t>(debug, release, 32-bit, 64-bit…)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whole directory </a:t>
            </a:r>
            <a:r>
              <a:rPr lang="en-US" dirty="0"/>
              <a:t>without listing every file</a:t>
            </a:r>
          </a:p>
          <a:p>
            <a:r>
              <a:rPr lang="en-US" dirty="0"/>
              <a:t>and they can handle other steps, such as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b="1" dirty="0"/>
              <a:t>converting</a:t>
            </a:r>
            <a:r>
              <a:rPr lang="en-US" dirty="0"/>
              <a:t> data files between formats</a:t>
            </a:r>
          </a:p>
          <a:p>
            <a:pPr lvl="1"/>
            <a:r>
              <a:rPr lang="en-US" dirty="0"/>
              <a:t>setting up </a:t>
            </a:r>
            <a:r>
              <a:rPr lang="en-US" b="1" dirty="0"/>
              <a:t>operating system-specific </a:t>
            </a:r>
            <a:r>
              <a:rPr lang="en-US" dirty="0"/>
              <a:t>files (icons, resources etc.)</a:t>
            </a:r>
          </a:p>
          <a:p>
            <a:pPr lvl="1"/>
            <a:r>
              <a:rPr lang="en-US" b="1" dirty="0"/>
              <a:t>installing </a:t>
            </a:r>
            <a:r>
              <a:rPr lang="en-US" dirty="0"/>
              <a:t>your program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0642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depends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57199"/>
          </a:xfrm>
        </p:spPr>
        <p:txBody>
          <a:bodyPr/>
          <a:lstStyle/>
          <a:p>
            <a:r>
              <a:rPr lang="en-US" dirty="0"/>
              <a:t>build tools are based on the idea </a:t>
            </a:r>
            <a:r>
              <a:rPr lang="en-US"/>
              <a:t>of </a:t>
            </a:r>
            <a:r>
              <a:rPr lang="en-US" b="1"/>
              <a:t>dependencies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01187" y="1030701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one.c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93357" y="1031617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gcc</a:t>
            </a:r>
            <a:endParaRPr lang="en-US" sz="2000" b="1" dirty="0"/>
          </a:p>
        </p:txBody>
      </p:sp>
      <p:sp>
        <p:nvSpPr>
          <p:cNvPr id="27" name="Arrow: Right 22"/>
          <p:cNvSpPr/>
          <p:nvPr/>
        </p:nvSpPr>
        <p:spPr>
          <a:xfrm>
            <a:off x="2367987" y="1183595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79740" y="1028700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one.o</a:t>
            </a:r>
            <a:endParaRPr lang="en-US" sz="2000" b="1" dirty="0"/>
          </a:p>
        </p:txBody>
      </p:sp>
      <p:sp>
        <p:nvSpPr>
          <p:cNvPr id="30" name="Arrow: Right 25"/>
          <p:cNvSpPr/>
          <p:nvPr/>
        </p:nvSpPr>
        <p:spPr>
          <a:xfrm>
            <a:off x="3857264" y="1189466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301187" y="1797042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two.c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93357" y="1797958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gcc</a:t>
            </a:r>
            <a:endParaRPr lang="en-US" sz="2000" b="1" dirty="0"/>
          </a:p>
        </p:txBody>
      </p:sp>
      <p:sp>
        <p:nvSpPr>
          <p:cNvPr id="34" name="Rectangle 33"/>
          <p:cNvSpPr/>
          <p:nvPr/>
        </p:nvSpPr>
        <p:spPr>
          <a:xfrm>
            <a:off x="4279740" y="1795041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two.o</a:t>
            </a:r>
            <a:endParaRPr lang="en-US" sz="2000" b="1" dirty="0"/>
          </a:p>
        </p:txBody>
      </p:sp>
      <p:sp>
        <p:nvSpPr>
          <p:cNvPr id="35" name="Arrow: Right 23"/>
          <p:cNvSpPr/>
          <p:nvPr/>
        </p:nvSpPr>
        <p:spPr>
          <a:xfrm>
            <a:off x="2356412" y="194744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27"/>
          <p:cNvSpPr/>
          <p:nvPr/>
        </p:nvSpPr>
        <p:spPr>
          <a:xfrm>
            <a:off x="3854370" y="194744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295400" y="2560680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three.c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7570" y="2561596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gcc</a:t>
            </a:r>
            <a:endParaRPr lang="en-US" sz="2000" b="1" dirty="0"/>
          </a:p>
        </p:txBody>
      </p:sp>
      <p:sp>
        <p:nvSpPr>
          <p:cNvPr id="40" name="Rectangle 39"/>
          <p:cNvSpPr/>
          <p:nvPr/>
        </p:nvSpPr>
        <p:spPr>
          <a:xfrm>
            <a:off x="4273953" y="2558679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three.o</a:t>
            </a:r>
            <a:endParaRPr lang="en-US" sz="2000" b="1" dirty="0"/>
          </a:p>
        </p:txBody>
      </p:sp>
      <p:sp>
        <p:nvSpPr>
          <p:cNvPr id="41" name="Arrow: Right 24"/>
          <p:cNvSpPr/>
          <p:nvPr/>
        </p:nvSpPr>
        <p:spPr>
          <a:xfrm>
            <a:off x="2367987" y="2711718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29"/>
          <p:cNvSpPr/>
          <p:nvPr/>
        </p:nvSpPr>
        <p:spPr>
          <a:xfrm>
            <a:off x="3848583" y="2711718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760336" y="1028700"/>
            <a:ext cx="640464" cy="2139579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/>
              <a:t>ld</a:t>
            </a:r>
            <a:endParaRPr lang="en-US" sz="2000" b="1" dirty="0"/>
          </a:p>
        </p:txBody>
      </p:sp>
      <p:sp>
        <p:nvSpPr>
          <p:cNvPr id="45" name="Arrow: Right 26"/>
          <p:cNvSpPr/>
          <p:nvPr/>
        </p:nvSpPr>
        <p:spPr>
          <a:xfrm>
            <a:off x="5346541" y="1195337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Right 28"/>
          <p:cNvSpPr/>
          <p:nvPr/>
        </p:nvSpPr>
        <p:spPr>
          <a:xfrm>
            <a:off x="5346541" y="1947441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Right 30"/>
          <p:cNvSpPr/>
          <p:nvPr/>
        </p:nvSpPr>
        <p:spPr>
          <a:xfrm>
            <a:off x="5340753" y="2710943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814595" y="1793689"/>
            <a:ext cx="1486383" cy="609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executable</a:t>
            </a:r>
          </a:p>
        </p:txBody>
      </p:sp>
      <p:sp>
        <p:nvSpPr>
          <p:cNvPr id="50" name="Arrow: Right 37"/>
          <p:cNvSpPr/>
          <p:nvPr/>
        </p:nvSpPr>
        <p:spPr>
          <a:xfrm>
            <a:off x="6389225" y="1946089"/>
            <a:ext cx="425370" cy="304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295400" y="3309898"/>
            <a:ext cx="6844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arrow says "the thing on the right </a:t>
            </a:r>
            <a:r>
              <a:rPr lang="en-US" sz="2200" i="1" dirty="0"/>
              <a:t>depends on </a:t>
            </a:r>
            <a:r>
              <a:rPr lang="en-US" sz="2200" dirty="0"/>
              <a:t>the thing on the left being done first"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95400" y="4031056"/>
            <a:ext cx="6844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"to build </a:t>
            </a:r>
            <a:r>
              <a:rPr lang="en-US" sz="2200" i="1" dirty="0"/>
              <a:t>executable</a:t>
            </a:r>
            <a:r>
              <a:rPr lang="en-US" sz="2200" dirty="0"/>
              <a:t>, we must link it. to link it, we must have these three object files</a:t>
            </a:r>
            <a:r>
              <a:rPr lang="mr-IN" sz="2200" dirty="0"/>
              <a:t>…</a:t>
            </a:r>
            <a:r>
              <a:rPr lang="en-US" sz="2200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15336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7" grpId="0" animBg="1"/>
      <p:bldP spid="30" grpId="0" animBg="1"/>
      <p:bldP spid="35" grpId="0" animBg="1"/>
      <p:bldP spid="36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is a programming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I mean, why not, right? :P</a:t>
            </a:r>
          </a:p>
          <a:p>
            <a:r>
              <a:rPr lang="en-US" dirty="0"/>
              <a:t>it's a </a:t>
            </a:r>
            <a:r>
              <a:rPr lang="en-US" b="1" dirty="0"/>
              <a:t>declarative</a:t>
            </a:r>
            <a:r>
              <a:rPr lang="en-US" dirty="0"/>
              <a:t> language </a:t>
            </a:r>
            <a:r>
              <a:rPr lang="mr-IN" dirty="0"/>
              <a:t>–</a:t>
            </a:r>
            <a:r>
              <a:rPr lang="en-US" dirty="0"/>
              <a:t> you describe </a:t>
            </a:r>
            <a:r>
              <a:rPr lang="en-US" i="1" dirty="0"/>
              <a:t>what</a:t>
            </a:r>
            <a:r>
              <a:rPr lang="en-US" dirty="0"/>
              <a:t>, not </a:t>
            </a:r>
            <a:r>
              <a:rPr lang="en-US" i="1" dirty="0"/>
              <a:t>how.</a:t>
            </a:r>
          </a:p>
          <a:p>
            <a:r>
              <a:rPr lang="en-US" dirty="0"/>
              <a:t>a </a:t>
            </a:r>
            <a:r>
              <a:rPr lang="en-US" b="1" dirty="0" err="1"/>
              <a:t>Makefile</a:t>
            </a:r>
            <a:r>
              <a:rPr lang="en-US" b="1" dirty="0"/>
              <a:t> </a:t>
            </a:r>
            <a:r>
              <a:rPr lang="en-US" dirty="0"/>
              <a:t>consists of several </a:t>
            </a:r>
            <a:r>
              <a:rPr lang="en-US" b="1" dirty="0"/>
              <a:t>rules</a:t>
            </a:r>
          </a:p>
          <a:p>
            <a:r>
              <a:rPr lang="en-US" dirty="0"/>
              <a:t>each </a:t>
            </a:r>
            <a:r>
              <a:rPr lang="en-US" b="1" dirty="0"/>
              <a:t>rule</a:t>
            </a:r>
            <a:r>
              <a:rPr lang="en-US" dirty="0"/>
              <a:t> contains a </a:t>
            </a:r>
            <a:r>
              <a:rPr lang="en-US" b="1" dirty="0"/>
              <a:t>recipe </a:t>
            </a:r>
            <a:r>
              <a:rPr lang="mr-IN" dirty="0"/>
              <a:t>–</a:t>
            </a:r>
            <a:r>
              <a:rPr lang="en-US" dirty="0"/>
              <a:t> the commands which satisfy the rule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65247" y="2257988"/>
            <a:ext cx="4045353" cy="612517"/>
            <a:chOff x="1301187" y="2476500"/>
            <a:chExt cx="4045353" cy="612517"/>
          </a:xfrm>
        </p:grpSpPr>
        <p:sp>
          <p:nvSpPr>
            <p:cNvPr id="6" name="Rectangle 5"/>
            <p:cNvSpPr/>
            <p:nvPr/>
          </p:nvSpPr>
          <p:spPr>
            <a:xfrm>
              <a:off x="1301187" y="2478501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solidFill>
                    <a:schemeClr val="tx1"/>
                  </a:solidFill>
                </a:rPr>
                <a:t>one.c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2367987" y="2479417"/>
              <a:ext cx="1492170" cy="609600"/>
              <a:chOff x="2063187" y="2553616"/>
              <a:chExt cx="1492170" cy="609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2488557" y="2553616"/>
                <a:ext cx="1066800" cy="6096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/>
                  <a:t>gcc</a:t>
                </a:r>
                <a:endParaRPr lang="en-US" sz="2000" b="1" dirty="0"/>
              </a:p>
            </p:txBody>
          </p:sp>
          <p:sp>
            <p:nvSpPr>
              <p:cNvPr id="9" name="Arrow: Right 9"/>
              <p:cNvSpPr/>
              <p:nvPr/>
            </p:nvSpPr>
            <p:spPr>
              <a:xfrm>
                <a:off x="2063187" y="2705594"/>
                <a:ext cx="425370" cy="304800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857264" y="2476500"/>
              <a:ext cx="1489276" cy="609600"/>
              <a:chOff x="3552464" y="2550699"/>
              <a:chExt cx="1489276" cy="609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3974940" y="2550699"/>
                <a:ext cx="1066800" cy="6096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err="1"/>
                  <a:t>one.o</a:t>
                </a:r>
                <a:endParaRPr lang="en-US" sz="2000" b="1" dirty="0"/>
              </a:p>
            </p:txBody>
          </p:sp>
          <p:sp>
            <p:nvSpPr>
              <p:cNvPr id="12" name="Arrow: Right 12"/>
              <p:cNvSpPr/>
              <p:nvPr/>
            </p:nvSpPr>
            <p:spPr>
              <a:xfrm>
                <a:off x="3552464" y="2711465"/>
                <a:ext cx="425370" cy="304800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815538" y="2001197"/>
            <a:ext cx="32919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let's consider this situation: we want to go from a .c file to a .o file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4858" y="3273409"/>
            <a:ext cx="4289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we might make a rule saying</a:t>
            </a:r>
            <a:r>
              <a:rPr lang="en-US" sz="2200"/>
              <a:t>: </a:t>
            </a:r>
            <a:r>
              <a:rPr lang="en-US" sz="2200" b="1"/>
              <a:t>.o files depend on .c files.</a:t>
            </a:r>
            <a:endParaRPr lang="en-US" sz="2200" dirty="0"/>
          </a:p>
        </p:txBody>
      </p:sp>
      <p:sp>
        <p:nvSpPr>
          <p:cNvPr id="16" name="TextBox 15"/>
          <p:cNvSpPr txBox="1"/>
          <p:nvPr/>
        </p:nvSpPr>
        <p:spPr>
          <a:xfrm>
            <a:off x="4864148" y="3273409"/>
            <a:ext cx="345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the </a:t>
            </a:r>
            <a:r>
              <a:rPr lang="en-US" sz="2200" b="1" dirty="0"/>
              <a:t>recipe</a:t>
            </a:r>
            <a:r>
              <a:rPr lang="en-US" sz="2200" dirty="0"/>
              <a:t> </a:t>
            </a:r>
            <a:r>
              <a:rPr lang="mr-IN" sz="2200" dirty="0"/>
              <a:t>–</a:t>
            </a:r>
            <a:r>
              <a:rPr lang="en-US" sz="2200" dirty="0"/>
              <a:t> what to do </a:t>
            </a:r>
            <a:r>
              <a:rPr lang="mr-IN" sz="2200" dirty="0"/>
              <a:t>–</a:t>
            </a:r>
            <a:r>
              <a:rPr lang="en-US" sz="2200" dirty="0"/>
              <a:t> is to </a:t>
            </a:r>
            <a:r>
              <a:rPr lang="en-US" sz="2200" b="1" dirty="0"/>
              <a:t>run </a:t>
            </a:r>
            <a:r>
              <a:rPr lang="en-US" sz="2200" b="1" dirty="0" err="1"/>
              <a:t>gcc</a:t>
            </a:r>
            <a:r>
              <a:rPr lang="en-US" sz="2200" b="1" dirty="0"/>
              <a:t>.</a:t>
            </a:r>
            <a:endParaRPr lang="en-US" sz="2200" dirty="0"/>
          </a:p>
        </p:txBody>
      </p:sp>
      <p:sp>
        <p:nvSpPr>
          <p:cNvPr id="17" name="Rectangle 16"/>
          <p:cNvSpPr/>
          <p:nvPr/>
        </p:nvSpPr>
        <p:spPr>
          <a:xfrm>
            <a:off x="5791201" y="1996207"/>
            <a:ext cx="1593446" cy="1112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17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57199"/>
          </a:xfrm>
        </p:spPr>
        <p:txBody>
          <a:bodyPr/>
          <a:lstStyle/>
          <a:p>
            <a:r>
              <a:rPr lang="en-US" dirty="0"/>
              <a:t>of course, things are </a:t>
            </a:r>
            <a:r>
              <a:rPr lang="en-US"/>
              <a:t>usually more complicated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905000" y="1028700"/>
            <a:ext cx="5339862" cy="2092862"/>
            <a:chOff x="1905000" y="1028700"/>
            <a:chExt cx="5339862" cy="2092862"/>
          </a:xfrm>
        </p:grpSpPr>
        <p:cxnSp>
          <p:nvCxnSpPr>
            <p:cNvPr id="6" name="Connector: Curved 18"/>
            <p:cNvCxnSpPr>
              <a:cxnSpLocks/>
            </p:cNvCxnSpPr>
            <p:nvPr/>
          </p:nvCxnSpPr>
          <p:spPr>
            <a:xfrm rot="5400000" flipH="1" flipV="1">
              <a:off x="3219480" y="1221105"/>
              <a:ext cx="572030" cy="1737360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>
              <a:off x="1905000" y="1028700"/>
              <a:ext cx="1447800" cy="2092862"/>
              <a:chOff x="1905000" y="1028700"/>
              <a:chExt cx="1447800" cy="2092862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905000" y="2361146"/>
                <a:ext cx="1447800" cy="760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</a:rPr>
                  <a:t>one.c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905000" y="1028700"/>
                <a:ext cx="1447800" cy="760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</a:rPr>
                  <a:t>one.h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" name="Straight Arrow Connector 9"/>
            <p:cNvCxnSpPr>
              <a:cxnSpLocks/>
              <a:stCxn id="11" idx="0"/>
              <a:endCxn id="14" idx="2"/>
            </p:cNvCxnSpPr>
            <p:nvPr/>
          </p:nvCxnSpPr>
          <p:spPr>
            <a:xfrm flipV="1">
              <a:off x="2628900" y="1789116"/>
              <a:ext cx="0" cy="5720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48100" y="1028700"/>
              <a:ext cx="1447800" cy="2092862"/>
              <a:chOff x="3848100" y="1028700"/>
              <a:chExt cx="1447800" cy="209286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848100" y="2361146"/>
                <a:ext cx="1447800" cy="760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</a:rPr>
                  <a:t>two.c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48100" y="1028700"/>
                <a:ext cx="1447800" cy="760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</a:rPr>
                  <a:t>two.h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4" name="Straight Arrow Connector 13"/>
            <p:cNvCxnSpPr>
              <a:cxnSpLocks/>
              <a:stCxn id="12" idx="0"/>
              <a:endCxn id="15" idx="2"/>
            </p:cNvCxnSpPr>
            <p:nvPr/>
          </p:nvCxnSpPr>
          <p:spPr>
            <a:xfrm flipV="1">
              <a:off x="4572000" y="1789116"/>
              <a:ext cx="0" cy="5720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5797062" y="1028700"/>
              <a:ext cx="1447800" cy="2092862"/>
              <a:chOff x="5797062" y="1028700"/>
              <a:chExt cx="1447800" cy="2092862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797062" y="2361146"/>
                <a:ext cx="1447800" cy="7604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</a:rPr>
                  <a:t>three.c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797062" y="1028700"/>
                <a:ext cx="1447800" cy="76041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>
                    <a:solidFill>
                      <a:schemeClr val="tx1"/>
                    </a:solidFill>
                  </a:rPr>
                  <a:t>three.h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8" name="Straight Arrow Connector 17"/>
            <p:cNvCxnSpPr>
              <a:cxnSpLocks/>
              <a:stCxn id="13" idx="0"/>
              <a:endCxn id="16" idx="2"/>
            </p:cNvCxnSpPr>
            <p:nvPr/>
          </p:nvCxnSpPr>
          <p:spPr>
            <a:xfrm flipV="1">
              <a:off x="6520962" y="1789116"/>
              <a:ext cx="0" cy="5720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or: Curved 39"/>
            <p:cNvCxnSpPr>
              <a:cxnSpLocks/>
            </p:cNvCxnSpPr>
            <p:nvPr/>
          </p:nvCxnSpPr>
          <p:spPr>
            <a:xfrm rot="16200000" flipV="1">
              <a:off x="5363217" y="1206451"/>
              <a:ext cx="572030" cy="1737360"/>
            </a:xfrm>
            <a:prstGeom prst="curved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23379" y="3227070"/>
            <a:ext cx="35632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I change </a:t>
            </a:r>
            <a:r>
              <a:rPr lang="en-US" sz="2200" b="1" dirty="0" err="1"/>
              <a:t>one.h</a:t>
            </a:r>
            <a:r>
              <a:rPr lang="en-US" sz="2200" b="1" dirty="0"/>
              <a:t>, </a:t>
            </a:r>
            <a:r>
              <a:rPr lang="en-US" sz="2200" b="1" dirty="0" err="1"/>
              <a:t>one.c</a:t>
            </a:r>
            <a:r>
              <a:rPr lang="en-US" sz="2200" b="1" dirty="0"/>
              <a:t> </a:t>
            </a:r>
            <a:r>
              <a:rPr lang="en-US" sz="2200" dirty="0"/>
              <a:t>needs to be recompiled.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5620" y="3227070"/>
            <a:ext cx="35632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I change </a:t>
            </a:r>
            <a:r>
              <a:rPr lang="en-US" sz="2200" b="1" dirty="0" err="1"/>
              <a:t>two.h</a:t>
            </a:r>
            <a:r>
              <a:rPr lang="en-US" sz="2200" b="1" dirty="0"/>
              <a:t>, </a:t>
            </a:r>
            <a:r>
              <a:rPr lang="en-US" sz="2200" b="1" dirty="0" err="1"/>
              <a:t>one.c</a:t>
            </a:r>
            <a:r>
              <a:rPr lang="en-US" sz="2200" b="1" dirty="0"/>
              <a:t>, </a:t>
            </a:r>
            <a:r>
              <a:rPr lang="en-US" sz="2200" b="1" dirty="0" err="1"/>
              <a:t>two.c</a:t>
            </a:r>
            <a:r>
              <a:rPr lang="en-US" sz="2200" b="1" dirty="0"/>
              <a:t>, and </a:t>
            </a:r>
            <a:r>
              <a:rPr lang="en-US" sz="2200" b="1" dirty="0" err="1"/>
              <a:t>three.c</a:t>
            </a:r>
            <a:r>
              <a:rPr lang="en-US" sz="2200" b="1" dirty="0"/>
              <a:t> </a:t>
            </a:r>
            <a:r>
              <a:rPr lang="en-US" sz="2200" dirty="0"/>
              <a:t>all need to be recompiled.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26596" y="4520366"/>
            <a:ext cx="64951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fortunately, </a:t>
            </a:r>
            <a:r>
              <a:rPr lang="en-US" sz="2200" b="1" dirty="0"/>
              <a:t>make</a:t>
            </a:r>
            <a:r>
              <a:rPr lang="en-US" sz="2200" dirty="0"/>
              <a:t> handles all this crap for us.</a:t>
            </a:r>
          </a:p>
        </p:txBody>
      </p:sp>
    </p:spTree>
    <p:extLst>
      <p:ext uri="{BB962C8B-B14F-4D97-AF65-F5344CB8AC3E}">
        <p14:creationId xmlns:p14="http://schemas.microsoft.com/office/powerpoint/2010/main" val="8263664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Dependencies and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267199"/>
          </a:xfrm>
        </p:spPr>
        <p:txBody>
          <a:bodyPr/>
          <a:lstStyle/>
          <a:p>
            <a:r>
              <a:rPr lang="en-US" dirty="0"/>
              <a:t>the way we indicate dependencies is with this syntax:</a:t>
            </a:r>
          </a:p>
          <a:p>
            <a:pPr marL="0" indent="0">
              <a:buNone/>
            </a:pPr>
            <a:endParaRPr lang="en-US" dirty="0"/>
          </a:p>
          <a:p>
            <a:pPr marL="25860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target: dependency </a:t>
            </a:r>
            <a:r>
              <a:rPr lang="en-US" b="1" i="1" dirty="0">
                <a:latin typeface="Consolas" panose="020B0609020204030204" pitchFamily="49" charset="0"/>
              </a:rPr>
              <a:t>dependency dependency...</a:t>
            </a:r>
          </a:p>
          <a:p>
            <a:pPr marL="25860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	recipe commands...</a:t>
            </a:r>
          </a:p>
          <a:p>
            <a:pPr marL="258605" lvl="1" indent="0">
              <a:buNone/>
            </a:pPr>
            <a:endParaRPr lang="en-US" b="1" i="1" dirty="0">
              <a:latin typeface="Consolas" panose="020B0609020204030204" pitchFamily="49" charset="0"/>
            </a:endParaRPr>
          </a:p>
          <a:p>
            <a:pPr marL="258605" lvl="1" indent="0">
              <a:buNone/>
            </a:pPr>
            <a:endParaRPr lang="en-US" b="1" i="1" dirty="0">
              <a:latin typeface="Consolas" panose="020B0609020204030204" pitchFamily="49" charset="0"/>
            </a:endParaRPr>
          </a:p>
          <a:p>
            <a:r>
              <a:rPr lang="en-US" dirty="0"/>
              <a:t>the </a:t>
            </a:r>
            <a:r>
              <a:rPr lang="en-US" b="1" dirty="0"/>
              <a:t>target</a:t>
            </a:r>
            <a:r>
              <a:rPr lang="en-US" dirty="0"/>
              <a:t> is the thing being built</a:t>
            </a:r>
          </a:p>
          <a:p>
            <a:r>
              <a:rPr lang="en-US" dirty="0"/>
              <a:t>the </a:t>
            </a:r>
            <a:r>
              <a:rPr lang="en-US" b="1" dirty="0"/>
              <a:t>dependencies</a:t>
            </a:r>
            <a:r>
              <a:rPr lang="en-US" dirty="0"/>
              <a:t> are what it needs to exist before this rule is run</a:t>
            </a:r>
          </a:p>
          <a:p>
            <a:r>
              <a:rPr lang="en-US" dirty="0"/>
              <a:t>the </a:t>
            </a:r>
            <a:r>
              <a:rPr lang="en-US" b="1" dirty="0"/>
              <a:t>commands </a:t>
            </a:r>
            <a:r>
              <a:rPr lang="en-US" dirty="0"/>
              <a:t>are run to create the target from the dependencies</a:t>
            </a:r>
          </a:p>
          <a:p>
            <a:pPr lvl="1"/>
            <a:r>
              <a:rPr lang="en-US" dirty="0"/>
              <a:t>they are just normal shell commands.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943100"/>
            <a:ext cx="548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make </a:t>
            </a:r>
            <a:r>
              <a:rPr lang="en-US" sz="2200" i="1" dirty="0">
                <a:solidFill>
                  <a:srgbClr val="FF0000"/>
                </a:solidFill>
              </a:rPr>
              <a:t>requires </a:t>
            </a:r>
            <a:r>
              <a:rPr lang="en-US" sz="2200" dirty="0">
                <a:solidFill>
                  <a:srgbClr val="FF0000"/>
                </a:solidFill>
              </a:rPr>
              <a:t>hard tabs for indentation!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380012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⇥</a:t>
            </a:r>
          </a:p>
        </p:txBody>
      </p:sp>
    </p:spTree>
    <p:extLst>
      <p:ext uri="{BB962C8B-B14F-4D97-AF65-F5344CB8AC3E}">
        <p14:creationId xmlns:p14="http://schemas.microsoft.com/office/powerpoint/2010/main" val="770371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/>
          <a:lstStyle/>
          <a:p>
            <a:r>
              <a:rPr lang="en-US" dirty="0"/>
              <a:t>we can make </a:t>
            </a:r>
            <a:r>
              <a:rPr lang="en-US" i="1" dirty="0"/>
              <a:t>all </a:t>
            </a:r>
            <a:r>
              <a:rPr lang="en-US" dirty="0"/>
              <a:t>.o files depend on .c files with: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</a:rPr>
              <a:t>  %.o: %.c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then for the commands:</a:t>
            </a:r>
          </a:p>
          <a:p>
            <a:pPr lvl="1"/>
            <a:r>
              <a:rPr lang="en-US" b="1" dirty="0"/>
              <a:t>$&lt;</a:t>
            </a:r>
            <a:r>
              <a:rPr lang="en-US" dirty="0"/>
              <a:t> refers to the dependencies</a:t>
            </a:r>
          </a:p>
          <a:p>
            <a:pPr lvl="1"/>
            <a:r>
              <a:rPr lang="en-US" b="1" dirty="0"/>
              <a:t>$@</a:t>
            </a:r>
            <a:r>
              <a:rPr lang="en-US" dirty="0"/>
              <a:t> refers to the target:</a:t>
            </a:r>
          </a:p>
          <a:p>
            <a:endParaRPr lang="en-US" dirty="0"/>
          </a:p>
          <a:p>
            <a:pPr marL="258605" lvl="1" indent="0">
              <a:buNone/>
            </a:pPr>
            <a:r>
              <a:rPr lang="pt-BR" b="1" dirty="0">
                <a:latin typeface="Consolas" panose="020B0609020204030204" pitchFamily="49" charset="0"/>
              </a:rPr>
              <a:t>%.o: %.c</a:t>
            </a:r>
          </a:p>
          <a:p>
            <a:pPr marL="258605" lvl="1" indent="0">
              <a:buNone/>
            </a:pPr>
            <a:r>
              <a:rPr lang="pt-BR" b="1" dirty="0">
                <a:latin typeface="Consolas" panose="020B0609020204030204" pitchFamily="49" charset="0"/>
              </a:rPr>
              <a:t>	</a:t>
            </a:r>
            <a:r>
              <a:rPr lang="pt-BR" b="1" dirty="0" err="1">
                <a:latin typeface="Consolas" panose="020B0609020204030204" pitchFamily="49" charset="0"/>
              </a:rPr>
              <a:t>gcc</a:t>
            </a:r>
            <a:r>
              <a:rPr lang="pt-BR" b="1" dirty="0">
                <a:latin typeface="Consolas" panose="020B0609020204030204" pitchFamily="49" charset="0"/>
              </a:rPr>
              <a:t> </a:t>
            </a:r>
            <a:r>
              <a:rPr lang="mr-IN" b="1" dirty="0">
                <a:latin typeface="Consolas" panose="020B0609020204030204" pitchFamily="49" charset="0"/>
              </a:rPr>
              <a:t>-</a:t>
            </a:r>
            <a:r>
              <a:rPr lang="pt-BR" b="1" dirty="0">
                <a:latin typeface="Consolas" panose="020B0609020204030204" pitchFamily="49" charset="0"/>
              </a:rPr>
              <a:t>Wall -</a:t>
            </a:r>
            <a:r>
              <a:rPr lang="pt-BR" b="1" dirty="0" err="1">
                <a:latin typeface="Consolas" panose="020B0609020204030204" pitchFamily="49" charset="0"/>
              </a:rPr>
              <a:t>Werror</a:t>
            </a:r>
            <a:r>
              <a:rPr lang="pt-BR" b="1" dirty="0">
                <a:latin typeface="Consolas" panose="020B0609020204030204" pitchFamily="49" charset="0"/>
              </a:rPr>
              <a:t> --</a:t>
            </a:r>
            <a:r>
              <a:rPr lang="pt-BR" b="1" dirty="0" err="1">
                <a:latin typeface="Consolas" panose="020B0609020204030204" pitchFamily="49" charset="0"/>
              </a:rPr>
              <a:t>std</a:t>
            </a:r>
            <a:r>
              <a:rPr lang="pt-BR" b="1" dirty="0">
                <a:latin typeface="Consolas" panose="020B0609020204030204" pitchFamily="49" charset="0"/>
              </a:rPr>
              <a:t>=c99 -</a:t>
            </a:r>
            <a:r>
              <a:rPr lang="pt-BR" b="1" dirty="0" err="1">
                <a:latin typeface="Consolas" panose="020B0609020204030204" pitchFamily="49" charset="0"/>
              </a:rPr>
              <a:t>g</a:t>
            </a:r>
            <a:r>
              <a:rPr lang="pt-BR" b="1" dirty="0">
                <a:latin typeface="Consolas" panose="020B0609020204030204" pitchFamily="49" charset="0"/>
              </a:rPr>
              <a:t> </a:t>
            </a:r>
            <a:r>
              <a:rPr lang="pt-BR" b="1" dirty="0">
                <a:solidFill>
                  <a:srgbClr val="FF0000"/>
                </a:solidFill>
                <a:latin typeface="Consolas" panose="020B0609020204030204" pitchFamily="49" charset="0"/>
              </a:rPr>
              <a:t>-c</a:t>
            </a:r>
            <a:r>
              <a:rPr lang="pt-BR" b="1" dirty="0">
                <a:latin typeface="Consolas" panose="020B0609020204030204" pitchFamily="49" charset="0"/>
              </a:rPr>
              <a:t> -o $@ $&lt;</a:t>
            </a:r>
          </a:p>
          <a:p>
            <a:endParaRPr lang="en-US" dirty="0"/>
          </a:p>
          <a:p>
            <a:r>
              <a:rPr lang="en-US" b="1" dirty="0" err="1"/>
              <a:t>gcc</a:t>
            </a:r>
            <a:r>
              <a:rPr lang="en-US" b="1" dirty="0"/>
              <a:t> -c </a:t>
            </a:r>
            <a:r>
              <a:rPr lang="en-US" dirty="0"/>
              <a:t>says "produce an object file instead of an executable."</a:t>
            </a:r>
            <a:endParaRPr lang="en-US" b="1" dirty="0"/>
          </a:p>
          <a:p>
            <a:r>
              <a:rPr lang="en-US" dirty="0"/>
              <a:t>you can remember </a:t>
            </a:r>
            <a:r>
              <a:rPr lang="en-US" b="1" dirty="0"/>
              <a:t>$@</a:t>
            </a:r>
            <a:r>
              <a:rPr lang="en-US" dirty="0"/>
              <a:t> by thinking it looks like </a:t>
            </a:r>
            <a:r>
              <a:rPr lang="en-US" b="1" dirty="0"/>
              <a:t>$🎯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1507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makefile</a:t>
            </a:r>
            <a:r>
              <a:rPr lang="en-US" dirty="0"/>
              <a:t> has to be named </a:t>
            </a:r>
            <a:r>
              <a:rPr lang="en-US" b="1" dirty="0" err="1"/>
              <a:t>Makefile</a:t>
            </a:r>
            <a:r>
              <a:rPr lang="en-US" dirty="0"/>
              <a:t>, with a capital M</a:t>
            </a:r>
          </a:p>
          <a:p>
            <a:r>
              <a:rPr lang="en-US" dirty="0"/>
              <a:t>you can have many </a:t>
            </a:r>
            <a:r>
              <a:rPr lang="en-US" b="1" dirty="0"/>
              <a:t>targets </a:t>
            </a:r>
            <a:r>
              <a:rPr lang="en-US" dirty="0"/>
              <a:t>in one </a:t>
            </a:r>
            <a:r>
              <a:rPr lang="en-US" dirty="0" err="1"/>
              <a:t>makefile</a:t>
            </a:r>
            <a:endParaRPr lang="en-US" dirty="0"/>
          </a:p>
          <a:p>
            <a:r>
              <a:rPr lang="en-US" dirty="0"/>
              <a:t>a very common target is </a:t>
            </a:r>
            <a:r>
              <a:rPr lang="en-US" b="1" dirty="0"/>
              <a:t>clean</a:t>
            </a:r>
            <a:r>
              <a:rPr lang="en-US" dirty="0"/>
              <a:t>, which cleans up build results</a:t>
            </a:r>
          </a:p>
          <a:p>
            <a:pPr lvl="1"/>
            <a:r>
              <a:rPr lang="en-US" dirty="0"/>
              <a:t>things like object files, temporary directories, etc.</a:t>
            </a:r>
          </a:p>
          <a:p>
            <a:r>
              <a:rPr lang="en-US" dirty="0"/>
              <a:t>to make a target, just run</a:t>
            </a:r>
          </a:p>
          <a:p>
            <a:endParaRPr lang="en-US" dirty="0"/>
          </a:p>
          <a:p>
            <a:pPr marL="25860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$ make </a:t>
            </a:r>
            <a:r>
              <a:rPr lang="en-US" b="1" dirty="0" err="1">
                <a:latin typeface="Consolas" panose="020B0609020204030204" pitchFamily="49" charset="0"/>
              </a:rPr>
              <a:t>targetname</a:t>
            </a:r>
            <a:endParaRPr lang="en-US" b="1" dirty="0">
              <a:latin typeface="Consolas" panose="020B0609020204030204" pitchFamily="49" charset="0"/>
            </a:endParaRPr>
          </a:p>
          <a:p>
            <a:pPr lvl="1"/>
            <a:endParaRPr lang="en-US" dirty="0"/>
          </a:p>
          <a:p>
            <a:r>
              <a:rPr lang="en-US" dirty="0"/>
              <a:t>like</a:t>
            </a:r>
          </a:p>
          <a:p>
            <a:endParaRPr lang="en-US" dirty="0"/>
          </a:p>
          <a:p>
            <a:pPr marL="25860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$ make clean</a:t>
            </a:r>
          </a:p>
          <a:p>
            <a:pPr marL="25860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$ make coffee</a:t>
            </a:r>
          </a:p>
          <a:p>
            <a:pPr marL="258605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$ make </a:t>
            </a:r>
            <a:r>
              <a:rPr lang="en-US" b="1" dirty="0" err="1">
                <a:latin typeface="Consolas" panose="020B0609020204030204" pitchFamily="49" charset="0"/>
              </a:rPr>
              <a:t>my_dreams_come_true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390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Preprocessor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031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the olden days...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compilers were really dumb and simple programs, out of necessity.</a:t>
            </a:r>
          </a:p>
          <a:p>
            <a:pPr lvl="1"/>
            <a:r>
              <a:rPr lang="en-US" dirty="0"/>
              <a:t>e.g. the first C compiler was made for a machine with 8,192 18-bit words of memory. yes. 18 bit words. it was a weird time.</a:t>
            </a:r>
          </a:p>
          <a:p>
            <a:r>
              <a:rPr lang="en-US" dirty="0"/>
              <a:t>an easy hack to extend the language was to use a </a:t>
            </a:r>
            <a:r>
              <a:rPr lang="en-US" b="1" dirty="0"/>
              <a:t>preprocessor.</a:t>
            </a:r>
            <a:endParaRPr lang="en-US" dirty="0"/>
          </a:p>
          <a:p>
            <a:r>
              <a:rPr lang="en-US" dirty="0"/>
              <a:t>it's a </a:t>
            </a:r>
            <a:r>
              <a:rPr lang="en-US" b="1" dirty="0"/>
              <a:t>text processing system</a:t>
            </a:r>
            <a:r>
              <a:rPr lang="en-US" dirty="0"/>
              <a:t> that can do </a:t>
            </a:r>
            <a:r>
              <a:rPr lang="en-US" i="1" dirty="0"/>
              <a:t>textual</a:t>
            </a:r>
            <a:r>
              <a:rPr lang="en-US" dirty="0"/>
              <a:t> substitutions…</a:t>
            </a:r>
          </a:p>
          <a:p>
            <a:pPr lvl="1"/>
            <a:r>
              <a:rPr lang="en-US" b="1" dirty="0"/>
              <a:t>it's automated copy and paste!</a:t>
            </a:r>
          </a:p>
          <a:p>
            <a:r>
              <a:rPr lang="en-US" dirty="0"/>
              <a:t>you can see the results of preprocessing with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-E</a:t>
            </a:r>
          </a:p>
          <a:p>
            <a:r>
              <a:rPr lang="en-US" dirty="0"/>
              <a:t>you tell the preprocessor what to do with </a:t>
            </a:r>
            <a:r>
              <a:rPr lang="en-US" b="1" dirty="0"/>
              <a:t>directives.</a:t>
            </a:r>
          </a:p>
          <a:p>
            <a:pPr lvl="1"/>
            <a:r>
              <a:rPr lang="en-US" dirty="0"/>
              <a:t>these are the lines that start with </a:t>
            </a:r>
            <a:r>
              <a:rPr lang="en-US" b="1" dirty="0"/>
              <a:t>#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343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#include directive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>
            <a:normAutofit/>
          </a:bodyPr>
          <a:lstStyle/>
          <a:p>
            <a:r>
              <a:rPr lang="en-US" b="1" dirty="0"/>
              <a:t>#include</a:t>
            </a:r>
            <a:r>
              <a:rPr lang="en-US" dirty="0"/>
              <a:t> is </a:t>
            </a:r>
            <a:r>
              <a:rPr lang="en-US" i="1" dirty="0"/>
              <a:t>so </a:t>
            </a:r>
            <a:r>
              <a:rPr lang="en-US" dirty="0"/>
              <a:t>stupid.</a:t>
            </a:r>
          </a:p>
          <a:p>
            <a:r>
              <a:rPr lang="en-US" dirty="0"/>
              <a:t>it copies and pastes the </a:t>
            </a:r>
            <a:r>
              <a:rPr lang="en-US" b="1" dirty="0"/>
              <a:t>entire contents of the given file </a:t>
            </a:r>
            <a:r>
              <a:rPr lang="en-US" dirty="0"/>
              <a:t>right there.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57200" y="1405235"/>
            <a:ext cx="2295787" cy="3509665"/>
            <a:chOff x="599813" y="1405235"/>
            <a:chExt cx="2295787" cy="3509665"/>
          </a:xfrm>
        </p:grpSpPr>
        <p:sp>
          <p:nvSpPr>
            <p:cNvPr id="11" name="Folded Corner 10"/>
            <p:cNvSpPr/>
            <p:nvPr/>
          </p:nvSpPr>
          <p:spPr>
            <a:xfrm flipV="1">
              <a:off x="599813" y="1866900"/>
              <a:ext cx="2295787" cy="3048000"/>
            </a:xfrm>
            <a:prstGeom prst="foldedCorner">
              <a:avLst>
                <a:gd name="adj" fmla="val 1745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5466" y="1910132"/>
              <a:ext cx="183095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 err="1">
                  <a:latin typeface="Consolas" charset="0"/>
                  <a:ea typeface="Consolas" charset="0"/>
                  <a:cs typeface="Consolas" charset="0"/>
                </a:rPr>
                <a:t>foob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();</a:t>
              </a:r>
            </a:p>
            <a:p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void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 err="1">
                  <a:latin typeface="Consolas" charset="0"/>
                  <a:ea typeface="Consolas" charset="0"/>
                  <a:cs typeface="Consolas" charset="0"/>
                </a:rPr>
                <a:t>blarb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();</a:t>
              </a:r>
            </a:p>
            <a:p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#define 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F </a:t>
              </a:r>
              <a:r>
                <a:rPr lang="en-US" sz="1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9813" y="1405235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charset="0"/>
                  <a:ea typeface="Consolas" charset="0"/>
                  <a:cs typeface="Consolas" charset="0"/>
                </a:rPr>
                <a:t>myheader.h</a:t>
              </a:r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114800" y="1405235"/>
            <a:ext cx="3276600" cy="3509665"/>
            <a:chOff x="3352800" y="1405235"/>
            <a:chExt cx="3276600" cy="3509665"/>
          </a:xfrm>
        </p:grpSpPr>
        <p:sp>
          <p:nvSpPr>
            <p:cNvPr id="14" name="Folded Corner 13"/>
            <p:cNvSpPr/>
            <p:nvPr/>
          </p:nvSpPr>
          <p:spPr>
            <a:xfrm flipV="1">
              <a:off x="3352800" y="1866900"/>
              <a:ext cx="3276600" cy="3048000"/>
            </a:xfrm>
            <a:prstGeom prst="foldedCorner">
              <a:avLst>
                <a:gd name="adj" fmla="val 1745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88453" y="1910132"/>
              <a:ext cx="2844048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#include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>
                  <a:solidFill>
                    <a:schemeClr val="accent6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"</a:t>
              </a:r>
              <a:r>
                <a:rPr lang="en-US" sz="1800" b="1" dirty="0" err="1">
                  <a:solidFill>
                    <a:schemeClr val="accent6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myheader.h</a:t>
              </a:r>
              <a:r>
                <a:rPr lang="en-US" sz="1800" b="1" dirty="0">
                  <a:solidFill>
                    <a:schemeClr val="accent6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"</a:t>
              </a:r>
            </a:p>
            <a:p>
              <a:endParaRPr lang="en-US" sz="1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1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main() {</a:t>
              </a:r>
            </a:p>
            <a:p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return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0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52800" y="1405235"/>
              <a:ext cx="17139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atin typeface="Consolas" charset="0"/>
                  <a:ea typeface="Consolas" charset="0"/>
                  <a:cs typeface="Consolas" charset="0"/>
                </a:rPr>
                <a:t>program.c</a:t>
              </a:r>
              <a:endParaRPr lang="en-US" sz="24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114800" y="1863460"/>
            <a:ext cx="3276600" cy="3048000"/>
            <a:chOff x="5943600" y="2933700"/>
            <a:chExt cx="3276600" cy="3048000"/>
          </a:xfrm>
        </p:grpSpPr>
        <p:sp>
          <p:nvSpPr>
            <p:cNvPr id="23" name="Folded Corner 22"/>
            <p:cNvSpPr/>
            <p:nvPr/>
          </p:nvSpPr>
          <p:spPr>
            <a:xfrm flipV="1">
              <a:off x="5943600" y="2933700"/>
              <a:ext cx="3276600" cy="3048000"/>
            </a:xfrm>
            <a:prstGeom prst="foldedCorner">
              <a:avLst>
                <a:gd name="adj" fmla="val 1745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79253" y="2976932"/>
              <a:ext cx="1830950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 err="1">
                  <a:latin typeface="Consolas" charset="0"/>
                  <a:ea typeface="Consolas" charset="0"/>
                  <a:cs typeface="Consolas" charset="0"/>
                </a:rPr>
                <a:t>foob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();</a:t>
              </a:r>
            </a:p>
            <a:p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void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 err="1">
                  <a:latin typeface="Consolas" charset="0"/>
                  <a:ea typeface="Consolas" charset="0"/>
                  <a:cs typeface="Consolas" charset="0"/>
                </a:rPr>
                <a:t>blarb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();</a:t>
              </a:r>
            </a:p>
            <a:p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#define 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F </a:t>
              </a:r>
              <a:r>
                <a:rPr lang="en-US" sz="1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10</a:t>
              </a:r>
            </a:p>
            <a:p>
              <a:endParaRPr lang="en-US" sz="1800" b="1" dirty="0">
                <a:latin typeface="Consolas" charset="0"/>
                <a:ea typeface="Consolas" charset="0"/>
                <a:cs typeface="Consolas" charset="0"/>
              </a:endParaRPr>
            </a:p>
            <a:p>
              <a:r>
                <a:rPr lang="en-US" sz="1800" b="1" dirty="0" err="1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main() {</a:t>
              </a:r>
            </a:p>
            <a:p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US" sz="1800" b="1" dirty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return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sz="1800" b="1" dirty="0">
                  <a:solidFill>
                    <a:schemeClr val="accent3">
                      <a:lumMod val="75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0</a:t>
              </a:r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;</a:t>
              </a:r>
            </a:p>
            <a:p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</p:grpSp>
      <p:sp>
        <p:nvSpPr>
          <p:cNvPr id="26" name="Right Arrow 25"/>
          <p:cNvSpPr/>
          <p:nvPr/>
        </p:nvSpPr>
        <p:spPr>
          <a:xfrm>
            <a:off x="2866005" y="2060694"/>
            <a:ext cx="1101871" cy="651336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89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&lt;angular&gt; or "quoted"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/>
          <a:lstStyle/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.h </a:t>
            </a:r>
            <a:r>
              <a:rPr lang="en-US" dirty="0"/>
              <a:t>stands for "header"</a:t>
            </a:r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#include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&lt;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filename.h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&gt;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lvl="1"/>
            <a:r>
              <a:rPr lang="en-US" dirty="0"/>
              <a:t>means to include a </a:t>
            </a:r>
            <a:r>
              <a:rPr lang="en-US" b="1" dirty="0"/>
              <a:t>standard library</a:t>
            </a:r>
            <a:r>
              <a:rPr lang="en-US" dirty="0"/>
              <a:t> header.</a:t>
            </a:r>
          </a:p>
          <a:p>
            <a:pPr lvl="2"/>
            <a:r>
              <a:rPr lang="en-US" dirty="0"/>
              <a:t>or sometimes an OS header?</a:t>
            </a:r>
          </a:p>
          <a:p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#include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filename.h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lvl="1"/>
            <a:r>
              <a:rPr lang="en-US" dirty="0"/>
              <a:t>means to include </a:t>
            </a:r>
            <a:r>
              <a:rPr lang="en-US" b="1" dirty="0"/>
              <a:t>some other</a:t>
            </a:r>
            <a:r>
              <a:rPr lang="en-US" dirty="0"/>
              <a:t> header.</a:t>
            </a:r>
          </a:p>
          <a:p>
            <a:pPr lvl="2"/>
            <a:r>
              <a:rPr lang="en-US" i="1" dirty="0"/>
              <a:t>your</a:t>
            </a:r>
            <a:r>
              <a:rPr lang="en-US" dirty="0"/>
              <a:t> headers, third party libraries, etc.</a:t>
            </a:r>
          </a:p>
          <a:p>
            <a:r>
              <a:rPr lang="en-US" dirty="0"/>
              <a:t>what's in these .h files???</a:t>
            </a:r>
          </a:p>
          <a:p>
            <a:pPr lvl="1"/>
            <a:r>
              <a:rPr lang="en-US" dirty="0"/>
              <a:t>we'll see shortly.</a:t>
            </a:r>
          </a:p>
          <a:p>
            <a:r>
              <a:rPr lang="en-US" dirty="0"/>
              <a:t>and that's all we'll say about the preprocessor for now.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1166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Multi-file compilation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823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Old 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210805"/>
          </a:xfrm>
        </p:spPr>
        <p:txBody>
          <a:bodyPr/>
          <a:lstStyle/>
          <a:p>
            <a:r>
              <a:rPr lang="en-US" dirty="0"/>
              <a:t>each C source file is compiled </a:t>
            </a:r>
            <a:r>
              <a:rPr lang="en-US" b="1" dirty="0"/>
              <a:t>independently</a:t>
            </a:r>
          </a:p>
          <a:p>
            <a:r>
              <a:rPr lang="en-US" dirty="0"/>
              <a:t>C calls this a </a:t>
            </a:r>
            <a:r>
              <a:rPr lang="en-US" b="1" dirty="0"/>
              <a:t>translation unit:</a:t>
            </a:r>
            <a:r>
              <a:rPr lang="en-US" dirty="0"/>
              <a:t> one source file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one object file</a:t>
            </a:r>
          </a:p>
          <a:p>
            <a:r>
              <a:rPr lang="en-US" dirty="0"/>
              <a:t>multiple translation units are then </a:t>
            </a:r>
            <a:r>
              <a:rPr lang="en-US" b="1" dirty="0"/>
              <a:t>linked</a:t>
            </a:r>
            <a:r>
              <a:rPr lang="en-US" dirty="0"/>
              <a:t> to make one program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01187" y="1792701"/>
            <a:ext cx="1066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one.c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67987" y="1793617"/>
            <a:ext cx="1492170" cy="609600"/>
            <a:chOff x="2063187" y="2553616"/>
            <a:chExt cx="1492170" cy="609600"/>
          </a:xfrm>
        </p:grpSpPr>
        <p:sp>
          <p:nvSpPr>
            <p:cNvPr id="15" name="Rectangle 14"/>
            <p:cNvSpPr/>
            <p:nvPr/>
          </p:nvSpPr>
          <p:spPr>
            <a:xfrm>
              <a:off x="2488557" y="2553616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gcc</a:t>
              </a:r>
              <a:endParaRPr lang="en-US" sz="2000" b="1" dirty="0"/>
            </a:p>
          </p:txBody>
        </p:sp>
        <p:sp>
          <p:nvSpPr>
            <p:cNvPr id="23" name="Arrow: Right 22"/>
            <p:cNvSpPr/>
            <p:nvPr/>
          </p:nvSpPr>
          <p:spPr>
            <a:xfrm>
              <a:off x="2063187" y="2705594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857264" y="1790700"/>
            <a:ext cx="1489276" cy="609600"/>
            <a:chOff x="3552464" y="2550699"/>
            <a:chExt cx="1489276" cy="609600"/>
          </a:xfrm>
        </p:grpSpPr>
        <p:sp>
          <p:nvSpPr>
            <p:cNvPr id="18" name="Rectangle 17"/>
            <p:cNvSpPr/>
            <p:nvPr/>
          </p:nvSpPr>
          <p:spPr>
            <a:xfrm>
              <a:off x="3974940" y="2550699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one.o</a:t>
              </a:r>
              <a:endParaRPr lang="en-US" sz="2000" b="1" dirty="0"/>
            </a:p>
          </p:txBody>
        </p:sp>
        <p:sp>
          <p:nvSpPr>
            <p:cNvPr id="26" name="Arrow: Right 25"/>
            <p:cNvSpPr/>
            <p:nvPr/>
          </p:nvSpPr>
          <p:spPr>
            <a:xfrm>
              <a:off x="3552464" y="2711465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301187" y="2557041"/>
            <a:ext cx="4045353" cy="612517"/>
            <a:chOff x="996387" y="3317040"/>
            <a:chExt cx="4045353" cy="612517"/>
          </a:xfrm>
        </p:grpSpPr>
        <p:sp>
          <p:nvSpPr>
            <p:cNvPr id="8" name="Rectangle 7"/>
            <p:cNvSpPr/>
            <p:nvPr/>
          </p:nvSpPr>
          <p:spPr>
            <a:xfrm>
              <a:off x="996387" y="3319041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solidFill>
                    <a:schemeClr val="tx1"/>
                  </a:solidFill>
                </a:rPr>
                <a:t>two.c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88557" y="3319957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gcc</a:t>
              </a:r>
              <a:endParaRPr lang="en-US" sz="2000" b="1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74940" y="3317040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two.o</a:t>
              </a:r>
              <a:endParaRPr lang="en-US" sz="2000" b="1" dirty="0"/>
            </a:p>
          </p:txBody>
        </p:sp>
        <p:sp>
          <p:nvSpPr>
            <p:cNvPr id="24" name="Arrow: Right 23"/>
            <p:cNvSpPr/>
            <p:nvPr/>
          </p:nvSpPr>
          <p:spPr>
            <a:xfrm>
              <a:off x="2051612" y="3469440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row: Right 27"/>
            <p:cNvSpPr/>
            <p:nvPr/>
          </p:nvSpPr>
          <p:spPr>
            <a:xfrm>
              <a:off x="3549570" y="3469440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95400" y="3320679"/>
            <a:ext cx="4045353" cy="612517"/>
            <a:chOff x="990600" y="4080678"/>
            <a:chExt cx="4045353" cy="612517"/>
          </a:xfrm>
        </p:grpSpPr>
        <p:sp>
          <p:nvSpPr>
            <p:cNvPr id="9" name="Rectangle 8"/>
            <p:cNvSpPr/>
            <p:nvPr/>
          </p:nvSpPr>
          <p:spPr>
            <a:xfrm>
              <a:off x="990600" y="4082679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solidFill>
                    <a:schemeClr val="tx1"/>
                  </a:solidFill>
                </a:rPr>
                <a:t>three.c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482770" y="4083595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gcc</a:t>
              </a:r>
              <a:endParaRPr lang="en-US" sz="20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69153" y="4080678"/>
              <a:ext cx="1066800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three.o</a:t>
              </a:r>
              <a:endParaRPr lang="en-US" sz="2000" b="1" dirty="0"/>
            </a:p>
          </p:txBody>
        </p:sp>
        <p:sp>
          <p:nvSpPr>
            <p:cNvPr id="25" name="Arrow: Right 24"/>
            <p:cNvSpPr/>
            <p:nvPr/>
          </p:nvSpPr>
          <p:spPr>
            <a:xfrm>
              <a:off x="2063187" y="4233717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Right 29"/>
            <p:cNvSpPr/>
            <p:nvPr/>
          </p:nvSpPr>
          <p:spPr>
            <a:xfrm>
              <a:off x="3543783" y="4233717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340753" y="1790700"/>
            <a:ext cx="1060047" cy="2139579"/>
            <a:chOff x="5035953" y="2550699"/>
            <a:chExt cx="1060047" cy="2139579"/>
          </a:xfrm>
        </p:grpSpPr>
        <p:sp>
          <p:nvSpPr>
            <p:cNvPr id="21" name="Rectangle 20"/>
            <p:cNvSpPr/>
            <p:nvPr/>
          </p:nvSpPr>
          <p:spPr>
            <a:xfrm>
              <a:off x="5455536" y="2550699"/>
              <a:ext cx="640464" cy="213957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/>
                <a:t>ld</a:t>
              </a:r>
              <a:endParaRPr lang="en-US" sz="2000" b="1" dirty="0"/>
            </a:p>
          </p:txBody>
        </p:sp>
        <p:sp>
          <p:nvSpPr>
            <p:cNvPr id="27" name="Arrow: Right 26"/>
            <p:cNvSpPr/>
            <p:nvPr/>
          </p:nvSpPr>
          <p:spPr>
            <a:xfrm>
              <a:off x="5041741" y="2717336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row: Right 28"/>
            <p:cNvSpPr/>
            <p:nvPr/>
          </p:nvSpPr>
          <p:spPr>
            <a:xfrm>
              <a:off x="5041741" y="3469440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Right 30"/>
            <p:cNvSpPr/>
            <p:nvPr/>
          </p:nvSpPr>
          <p:spPr>
            <a:xfrm>
              <a:off x="5035953" y="4232942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389225" y="2555689"/>
            <a:ext cx="1911753" cy="609600"/>
            <a:chOff x="6084425" y="3315688"/>
            <a:chExt cx="1911753" cy="609600"/>
          </a:xfrm>
        </p:grpSpPr>
        <p:sp>
          <p:nvSpPr>
            <p:cNvPr id="22" name="Rectangle 21"/>
            <p:cNvSpPr/>
            <p:nvPr/>
          </p:nvSpPr>
          <p:spPr>
            <a:xfrm>
              <a:off x="6509795" y="3315688"/>
              <a:ext cx="1486383" cy="609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executable</a:t>
              </a:r>
            </a:p>
          </p:txBody>
        </p:sp>
        <p:sp>
          <p:nvSpPr>
            <p:cNvPr id="38" name="Arrow: Right 37"/>
            <p:cNvSpPr/>
            <p:nvPr/>
          </p:nvSpPr>
          <p:spPr>
            <a:xfrm>
              <a:off x="6084425" y="3468088"/>
              <a:ext cx="425370" cy="304800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691895" y="4018995"/>
            <a:ext cx="3258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/>
              <a:t>gcc</a:t>
            </a:r>
            <a:r>
              <a:rPr lang="en-US" sz="2200" dirty="0"/>
              <a:t> is run three times.</a:t>
            </a:r>
            <a:endParaRPr lang="en-US" sz="2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080580" y="4014872"/>
            <a:ext cx="1999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/>
              <a:t>ld</a:t>
            </a:r>
            <a:r>
              <a:rPr lang="en-US" sz="2200" b="1" dirty="0"/>
              <a:t> </a:t>
            </a:r>
            <a:r>
              <a:rPr lang="en-US" sz="2200" dirty="0"/>
              <a:t>is run once.</a:t>
            </a:r>
            <a:endParaRPr lang="en-US" sz="2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04396" y="4570688"/>
            <a:ext cx="61567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even if you write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gcc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one.c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two.c</a:t>
            </a:r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three.c</a:t>
            </a:r>
            <a:r>
              <a:rPr lang="en-US" sz="2200" dirty="0">
                <a:solidFill>
                  <a:srgbClr val="FF0000"/>
                </a:solidFill>
              </a:rPr>
              <a:t> !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675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5" grpId="0"/>
      <p:bldP spid="36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04800" y="1340929"/>
            <a:ext cx="9906000" cy="42603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Never the twain shall meet (until linking, anyway)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each .c file is like its own private island.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78423" y="1549702"/>
            <a:ext cx="2883877" cy="3538485"/>
            <a:chOff x="468923" y="1561721"/>
            <a:chExt cx="2883877" cy="3538485"/>
          </a:xfrm>
        </p:grpSpPr>
        <p:grpSp>
          <p:nvGrpSpPr>
            <p:cNvPr id="11" name="Group 10"/>
            <p:cNvGrpSpPr/>
            <p:nvPr/>
          </p:nvGrpSpPr>
          <p:grpSpPr>
            <a:xfrm>
              <a:off x="468923" y="1561721"/>
              <a:ext cx="2883877" cy="3116770"/>
              <a:chOff x="641838" y="1340930"/>
              <a:chExt cx="2883877" cy="311677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641838" y="2476500"/>
                <a:ext cx="2743200" cy="19812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main()</a:t>
                </a:r>
              </a:p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check_args</a:t>
                </a:r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()</a:t>
                </a:r>
              </a:p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print_stuff</a:t>
                </a:r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()</a:t>
                </a:r>
              </a:p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ask_name</a:t>
                </a:r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()</a:t>
                </a:r>
              </a:p>
            </p:txBody>
          </p:sp>
          <p:pic>
            <p:nvPicPr>
              <p:cNvPr id="1026" name="Picture 2" descr="ttps://openclipart.org/image/300px/svg_to_png/249066/CoconutPalm3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1340930"/>
                <a:ext cx="706315" cy="16425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2" descr="ttps://openclipart.org/image/300px/svg_to_png/249066/CoconutPalm3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9400" y="1821576"/>
                <a:ext cx="706315" cy="16425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" name="TextBox 13"/>
            <p:cNvSpPr txBox="1"/>
            <p:nvPr/>
          </p:nvSpPr>
          <p:spPr>
            <a:xfrm>
              <a:off x="1363240" y="4669319"/>
              <a:ext cx="9545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/>
                <a:t>one.c</a:t>
              </a:r>
              <a:endParaRPr lang="en-US" sz="2200" b="1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48400" y="762000"/>
            <a:ext cx="2743200" cy="3661613"/>
            <a:chOff x="5715000" y="734563"/>
            <a:chExt cx="2743200" cy="3661613"/>
          </a:xfrm>
        </p:grpSpPr>
        <p:grpSp>
          <p:nvGrpSpPr>
            <p:cNvPr id="12" name="Group 11"/>
            <p:cNvGrpSpPr/>
            <p:nvPr/>
          </p:nvGrpSpPr>
          <p:grpSpPr>
            <a:xfrm>
              <a:off x="5715000" y="734563"/>
              <a:ext cx="2743200" cy="3265937"/>
              <a:chOff x="5715000" y="734563"/>
              <a:chExt cx="2743200" cy="3265937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5715000" y="2019300"/>
                <a:ext cx="2743200" cy="198120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struct</a:t>
                </a:r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User</a:t>
                </a:r>
              </a:p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read_user</a:t>
                </a:r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()</a:t>
                </a:r>
              </a:p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write_user</a:t>
                </a:r>
                <a:r>
                  <a:rPr lang="en-US" sz="24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()</a:t>
                </a:r>
              </a:p>
            </p:txBody>
          </p:sp>
          <p:pic>
            <p:nvPicPr>
              <p:cNvPr id="10" name="Picture 2" descr="ttps://openclipart.org/image/300px/svg_to_png/249066/CoconutPalm3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10400" y="734563"/>
                <a:ext cx="706315" cy="16425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" name="TextBox 14"/>
            <p:cNvSpPr txBox="1"/>
            <p:nvPr/>
          </p:nvSpPr>
          <p:spPr>
            <a:xfrm>
              <a:off x="6609317" y="3965289"/>
              <a:ext cx="9545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err="1"/>
                <a:t>two.c</a:t>
              </a:r>
              <a:endParaRPr lang="en-US" sz="2200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408485" y="1615850"/>
            <a:ext cx="266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even if these files are two parts of the same program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19" name="TextBox 18"/>
          <p:cNvSpPr txBox="1"/>
          <p:nvPr/>
        </p:nvSpPr>
        <p:spPr>
          <a:xfrm>
            <a:off x="3107615" y="3071614"/>
            <a:ext cx="34612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they </a:t>
            </a:r>
            <a:r>
              <a:rPr lang="en-US" sz="2200" b="1" dirty="0">
                <a:solidFill>
                  <a:srgbClr val="FF0000"/>
                </a:solidFill>
              </a:rPr>
              <a:t>can't see each other's symbols (names).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3376" y="4208169"/>
            <a:ext cx="232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how can we cross this gap?</a:t>
            </a:r>
          </a:p>
        </p:txBody>
      </p:sp>
    </p:spTree>
    <p:extLst>
      <p:ext uri="{BB962C8B-B14F-4D97-AF65-F5344CB8AC3E}">
        <p14:creationId xmlns:p14="http://schemas.microsoft.com/office/powerpoint/2010/main" val="1650060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9425</TotalTime>
  <Words>2115</Words>
  <Application>Microsoft Macintosh PowerPoint</Application>
  <PresentationFormat>On-screen Show (16:10)</PresentationFormat>
  <Paragraphs>385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C – Multi-file development and make</vt:lpstr>
      <vt:lpstr>Class announcements</vt:lpstr>
      <vt:lpstr>The Preprocessor</vt:lpstr>
      <vt:lpstr>In the olden days...</vt:lpstr>
      <vt:lpstr>The #include directive (animated)</vt:lpstr>
      <vt:lpstr>&lt;angular&gt; or "quoted"</vt:lpstr>
      <vt:lpstr>Multi-file compilation</vt:lpstr>
      <vt:lpstr>The Old Ways</vt:lpstr>
      <vt:lpstr>Never the twain shall meet (until linking, anyway)</vt:lpstr>
      <vt:lpstr>Headers!</vt:lpstr>
      <vt:lpstr>#pragma once</vt:lpstr>
      <vt:lpstr>Header dos and don'ts</vt:lpstr>
      <vt:lpstr>Simple shell scripts</vt:lpstr>
      <vt:lpstr>Who's tired of typing gcc -o blah blah…</vt:lpstr>
      <vt:lpstr>build.sh</vt:lpstr>
      <vt:lpstr>Command-line arguments</vt:lpstr>
      <vt:lpstr>But for anything more complex…</vt:lpstr>
      <vt:lpstr>make</vt:lpstr>
      <vt:lpstr>Incremental compilation</vt:lpstr>
      <vt:lpstr>Build tools</vt:lpstr>
      <vt:lpstr>It depends (animated)</vt:lpstr>
      <vt:lpstr>make is a programming language</vt:lpstr>
      <vt:lpstr>More complex dependencies</vt:lpstr>
      <vt:lpstr>Dependencies and targets</vt:lpstr>
      <vt:lpstr>Generic targets</vt:lpstr>
      <vt:lpstr>An example makefile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429</cp:revision>
  <dcterms:created xsi:type="dcterms:W3CDTF">2017-01-24T02:14:22Z</dcterms:created>
  <dcterms:modified xsi:type="dcterms:W3CDTF">2024-02-15T00:49:06Z</dcterms:modified>
</cp:coreProperties>
</file>